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CC00"/>
    <a:srgbClr val="FFFF66"/>
    <a:srgbClr val="FFFF99"/>
    <a:srgbClr val="FFFFFF"/>
    <a:srgbClr val="46AAC5"/>
    <a:srgbClr val="376092"/>
    <a:srgbClr val="98480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0" autoAdjust="0"/>
    <p:restoredTop sz="82446" autoAdjust="0"/>
  </p:normalViewPr>
  <p:slideViewPr>
    <p:cSldViewPr>
      <p:cViewPr varScale="1">
        <p:scale>
          <a:sx n="87" d="100"/>
          <a:sy n="87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F66A-1574-4C93-B4E9-C0BDC8E5D8B4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2AEA-9035-4A4F-876A-980EDD673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2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B1726-0498-EB77-617D-ADF00AF63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CEF98-AA74-A5B2-1E4D-E3CBDF248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057E6-13F2-47AE-7788-114A4A05C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57BEE-FE22-2944-2742-5D0F56D21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6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8FE09-DD24-BD26-A204-0AFFE2703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80E95-0B1C-234D-CE9C-FCB659DD9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C8353-4A69-2705-9517-64601C85F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CE6C4-C594-ED73-20AF-ED0109A7A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45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0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61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2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7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52FD-8BD8-41C6-B89C-61D3260C7E0B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4983-62DF-44C1-88F4-A727E2DC619A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2FDC-4AB3-4462-A9DB-9F44016EE56B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9FC8-5E63-4351-9A7B-D847C1786045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1472" y="1071546"/>
            <a:ext cx="33575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65B-6DF0-42F0-9634-C9F20369AFBE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502-283D-453F-B024-86AA3B7A1555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C6D-A35B-471F-92B8-CD78DD3E2533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D8D0-33A3-44AA-8DBF-547A4F84404C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90C-D101-45AE-A957-F471E23E0B97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1A1F-5DFD-4AC9-952A-D3DD0C389AC7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F897-E4A5-491A-A693-5D93010B0B2E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20000">
              <a:srgbClr val="F5F5F5"/>
            </a:gs>
            <a:gs pos="80000">
              <a:srgbClr val="F5F5F5"/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9F06-BEB9-4F96-831D-6145543E1D40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20000">
              <a:srgbClr val="F5F5F5"/>
            </a:gs>
            <a:gs pos="80000">
              <a:srgbClr val="F5F5F5"/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6" y="523840"/>
            <a:ext cx="7992888" cy="1470025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tx2"/>
                </a:solidFill>
              </a:rPr>
              <a:t>Nearly Tight Sample Complexity for Matroid Online Contention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552" y="2030983"/>
            <a:ext cx="7560840" cy="1470025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>
                <a:solidFill>
                  <a:schemeClr val="accent6">
                    <a:lumMod val="50000"/>
                  </a:schemeClr>
                </a:solidFill>
              </a:rPr>
              <a:t>Moran Feldman</a:t>
            </a:r>
          </a:p>
          <a:p>
            <a:r>
              <a:rPr lang="en-US" sz="3800" dirty="0">
                <a:solidFill>
                  <a:schemeClr val="tx1"/>
                </a:solidFill>
              </a:rPr>
              <a:t>University of Haifa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(Currently, long term visitor at Queen Mary University of London)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75556" y="4221088"/>
            <a:ext cx="2327491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Joint work with: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E48F74-F857-A2F4-DC7B-CA2C5A4C7E6C}"/>
              </a:ext>
            </a:extLst>
          </p:cNvPr>
          <p:cNvSpPr txBox="1"/>
          <p:nvPr/>
        </p:nvSpPr>
        <p:spPr>
          <a:xfrm>
            <a:off x="4211960" y="5733256"/>
            <a:ext cx="1901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Ola Svensson</a:t>
            </a:r>
            <a:endParaRPr lang="en-US" sz="2400" dirty="0"/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EPFL</a:t>
            </a:r>
            <a:endParaRPr lang="en-IL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17BBD2-13A8-E540-A2E2-1AEA1F244EE6}"/>
              </a:ext>
            </a:extLst>
          </p:cNvPr>
          <p:cNvSpPr txBox="1"/>
          <p:nvPr/>
        </p:nvSpPr>
        <p:spPr>
          <a:xfrm>
            <a:off x="6235996" y="5733255"/>
            <a:ext cx="2407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Rico Zenklusen</a:t>
            </a:r>
            <a:endParaRPr lang="en-US" sz="2400" dirty="0"/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ETH Zurich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99ABB9-BE53-0D15-0399-025D14272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" b="-1573"/>
          <a:stretch>
            <a:fillRect/>
          </a:stretch>
        </p:blipFill>
        <p:spPr>
          <a:xfrm>
            <a:off x="6828891" y="4382738"/>
            <a:ext cx="1122456" cy="14783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926306-CE9D-F8EF-7329-48044EE63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13" y="4367909"/>
            <a:ext cx="1083280" cy="14457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6A892B-0329-4C82-AF9D-A43B1BDA2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64" y="4293096"/>
            <a:ext cx="2381583" cy="23815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9C6F-C1E5-985D-B58B-DEF988AF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Matroid OCRSs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DF04A-FC1D-578B-E0DF-3F3DE19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Content Placeholder 10" descr="A person in a mask on a podium&#10;&#10;AI-generated content may be incorrect.">
            <a:extLst>
              <a:ext uri="{FF2B5EF4-FFF2-40B4-BE49-F238E27FC236}">
                <a16:creationId xmlns:a16="http://schemas.microsoft.com/office/drawing/2014/main" id="{CB8E70B4-EBD6-9AF1-7890-E4934888E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17636"/>
            <a:ext cx="1257003" cy="1257003"/>
          </a:xfr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7F8E7F4-BA94-7892-AD43-E0BF9EF35837}"/>
              </a:ext>
            </a:extLst>
          </p:cNvPr>
          <p:cNvSpPr/>
          <p:nvPr/>
        </p:nvSpPr>
        <p:spPr>
          <a:xfrm>
            <a:off x="4499992" y="2053194"/>
            <a:ext cx="1511171" cy="88209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Implies</a:t>
            </a:r>
            <a:endParaRPr lang="en-IL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6592F-4BF3-303F-5775-864BC5D2CF31}"/>
              </a:ext>
            </a:extLst>
          </p:cNvPr>
          <p:cNvSpPr txBox="1"/>
          <p:nvPr/>
        </p:nvSpPr>
        <p:spPr>
          <a:xfrm>
            <a:off x="6162012" y="1628800"/>
            <a:ext cx="2878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4-competitive Matroid Property Inequality (known distributions)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5790FB-B2D6-C20A-392F-6E118CA48EFC}"/>
              </a:ext>
            </a:extLst>
          </p:cNvPr>
          <p:cNvGrpSpPr/>
          <p:nvPr/>
        </p:nvGrpSpPr>
        <p:grpSpPr>
          <a:xfrm>
            <a:off x="230282" y="1681644"/>
            <a:ext cx="4270707" cy="1289654"/>
            <a:chOff x="230282" y="1681644"/>
            <a:chExt cx="4270707" cy="12896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27E6D0-8723-5B9E-7526-054FBB0986D6}"/>
                </a:ext>
              </a:extLst>
            </p:cNvPr>
            <p:cNvSpPr txBox="1"/>
            <p:nvPr/>
          </p:nvSpPr>
          <p:spPr>
            <a:xfrm>
              <a:off x="457200" y="2017191"/>
              <a:ext cx="21705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The prob. </a:t>
              </a:r>
              <a:r>
                <a:rPr lang="en-US" sz="2800" i="1" dirty="0">
                  <a:solidFill>
                    <a:srgbClr val="C00000"/>
                  </a:solidFill>
                </a:rPr>
                <a:t>p</a:t>
              </a:r>
              <a:r>
                <a:rPr lang="en-US" sz="2800" i="1" baseline="-25000" dirty="0">
                  <a:solidFill>
                    <a:srgbClr val="C00000"/>
                  </a:solidFill>
                </a:rPr>
                <a:t>i</a:t>
              </a:r>
              <a:r>
                <a:rPr lang="en-US" sz="2800" dirty="0">
                  <a:solidFill>
                    <a:srgbClr val="C00000"/>
                  </a:solidFill>
                </a:rPr>
                <a:t> are known:</a:t>
              </a:r>
              <a:endParaRPr lang="en-IL" sz="28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05FF82-0D2F-58B9-7952-655493BC05F6}"/>
                </a:ext>
              </a:extLst>
            </p:cNvPr>
            <p:cNvSpPr txBox="1"/>
            <p:nvPr/>
          </p:nvSpPr>
          <p:spPr>
            <a:xfrm>
              <a:off x="2555776" y="2232634"/>
              <a:ext cx="1945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4-selectable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6FFC5A-B24B-2393-5579-1F03115FA6EE}"/>
                </a:ext>
              </a:extLst>
            </p:cNvPr>
            <p:cNvSpPr txBox="1"/>
            <p:nvPr/>
          </p:nvSpPr>
          <p:spPr>
            <a:xfrm>
              <a:off x="230282" y="1681644"/>
              <a:ext cx="23948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[Feldman et al. 2016]</a:t>
              </a:r>
              <a:endParaRPr lang="en-IL" sz="2000" dirty="0"/>
            </a:p>
          </p:txBody>
        </p:sp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50A38CFA-B8D2-45C2-4FBF-D4B7668B78FF}"/>
              </a:ext>
            </a:extLst>
          </p:cNvPr>
          <p:cNvSpPr/>
          <p:nvPr/>
        </p:nvSpPr>
        <p:spPr>
          <a:xfrm>
            <a:off x="1259632" y="3441434"/>
            <a:ext cx="7128792" cy="1728192"/>
          </a:xfrm>
          <a:prstGeom prst="cloudCallout">
            <a:avLst>
              <a:gd name="adj1" fmla="val 19666"/>
              <a:gd name="adj2" fmla="val -1159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Works against a more powerful adversary compared to the 2-competitive algorithm.</a:t>
            </a:r>
            <a:endParaRPr lang="en-IL" sz="24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51E7D0A-C8D0-A1A0-C7B4-AACF58E474C3}"/>
              </a:ext>
            </a:extLst>
          </p:cNvPr>
          <p:cNvSpPr/>
          <p:nvPr/>
        </p:nvSpPr>
        <p:spPr>
          <a:xfrm>
            <a:off x="4497073" y="3895889"/>
            <a:ext cx="1511171" cy="88209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Implies</a:t>
            </a:r>
            <a:endParaRPr lang="en-IL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9D22A-DCA4-E5C9-325D-5B7711439457}"/>
              </a:ext>
            </a:extLst>
          </p:cNvPr>
          <p:cNvSpPr txBox="1"/>
          <p:nvPr/>
        </p:nvSpPr>
        <p:spPr>
          <a:xfrm>
            <a:off x="6159094" y="3553852"/>
            <a:ext cx="2730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4-competitive Matroid Property Inequality using</a:t>
            </a:r>
          </a:p>
          <a:p>
            <a:r>
              <a:rPr lang="en-US" sz="2800" i="1" dirty="0"/>
              <a:t>O</a:t>
            </a:r>
            <a:r>
              <a:rPr lang="en-US" sz="2800" dirty="0"/>
              <a:t>(log</a:t>
            </a:r>
            <a:r>
              <a:rPr lang="en-US" sz="2800" baseline="30000" dirty="0"/>
              <a:t>4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) samples</a:t>
            </a:r>
            <a:endParaRPr lang="en-US" sz="2800" i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25CA8D-BBA3-4689-76FD-4CEA0CB8CBF9}"/>
              </a:ext>
            </a:extLst>
          </p:cNvPr>
          <p:cNvGrpSpPr/>
          <p:nvPr/>
        </p:nvGrpSpPr>
        <p:grpSpPr>
          <a:xfrm>
            <a:off x="227363" y="3282082"/>
            <a:ext cx="5062141" cy="1935985"/>
            <a:chOff x="227363" y="3282082"/>
            <a:chExt cx="5062141" cy="19359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3B8217-A47A-DEB8-F24E-3C604A5C4DCD}"/>
                </a:ext>
              </a:extLst>
            </p:cNvPr>
            <p:cNvSpPr txBox="1"/>
            <p:nvPr/>
          </p:nvSpPr>
          <p:spPr>
            <a:xfrm>
              <a:off x="454281" y="3617629"/>
              <a:ext cx="23188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The prob. </a:t>
              </a:r>
              <a:r>
                <a:rPr lang="en-US" sz="2800" i="1" dirty="0">
                  <a:solidFill>
                    <a:srgbClr val="C00000"/>
                  </a:solidFill>
                </a:rPr>
                <a:t>p</a:t>
              </a:r>
              <a:r>
                <a:rPr lang="en-US" sz="2800" i="1" baseline="-25000" dirty="0">
                  <a:solidFill>
                    <a:srgbClr val="C00000"/>
                  </a:solidFill>
                </a:rPr>
                <a:t>i</a:t>
              </a:r>
              <a:r>
                <a:rPr lang="en-US" sz="2800" dirty="0">
                  <a:solidFill>
                    <a:srgbClr val="C00000"/>
                  </a:solidFill>
                </a:rPr>
                <a:t> are unknown:</a:t>
              </a:r>
              <a:endParaRPr lang="en-IL" sz="2800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761692-F909-514C-9E5C-2FD02582949C}"/>
                </a:ext>
              </a:extLst>
            </p:cNvPr>
            <p:cNvSpPr txBox="1"/>
            <p:nvPr/>
          </p:nvSpPr>
          <p:spPr>
            <a:xfrm>
              <a:off x="2552857" y="3833072"/>
              <a:ext cx="273664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4-selectable</a:t>
              </a:r>
            </a:p>
            <a:p>
              <a:r>
                <a:rPr lang="en-US" sz="2800" dirty="0"/>
                <a:t>using</a:t>
              </a:r>
            </a:p>
            <a:p>
              <a:r>
                <a:rPr lang="en-US" sz="2800" i="1" dirty="0"/>
                <a:t>O</a:t>
              </a:r>
              <a:r>
                <a:rPr lang="en-US" sz="2800" dirty="0"/>
                <a:t>(log</a:t>
              </a:r>
              <a:r>
                <a:rPr lang="en-US" sz="2800" baseline="30000" dirty="0"/>
                <a:t>4</a:t>
              </a:r>
              <a:r>
                <a:rPr lang="en-US" sz="2800" dirty="0"/>
                <a:t> </a:t>
              </a:r>
              <a:r>
                <a:rPr lang="en-US" sz="2800" i="1" dirty="0"/>
                <a:t>n</a:t>
              </a:r>
              <a:r>
                <a:rPr lang="en-US" sz="2800" dirty="0"/>
                <a:t>)</a:t>
              </a:r>
              <a:r>
                <a:rPr lang="en-US" sz="2800" i="1" dirty="0"/>
                <a:t> </a:t>
              </a:r>
              <a:r>
                <a:rPr lang="en-US" sz="2800" dirty="0"/>
                <a:t>samples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9D1D22-E03E-A581-0E5C-5B1E6367CE93}"/>
                </a:ext>
              </a:extLst>
            </p:cNvPr>
            <p:cNvSpPr txBox="1"/>
            <p:nvPr/>
          </p:nvSpPr>
          <p:spPr>
            <a:xfrm>
              <a:off x="227363" y="3282082"/>
              <a:ext cx="17478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[Fu et al. 2024]</a:t>
              </a:r>
              <a:endParaRPr lang="en-IL" sz="20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AC0922-6876-47B2-DD72-722BD936FCD6}"/>
              </a:ext>
            </a:extLst>
          </p:cNvPr>
          <p:cNvGrpSpPr/>
          <p:nvPr/>
        </p:nvGrpSpPr>
        <p:grpSpPr>
          <a:xfrm>
            <a:off x="5331412" y="4886820"/>
            <a:ext cx="3780202" cy="951868"/>
            <a:chOff x="5331412" y="4886820"/>
            <a:chExt cx="3780202" cy="95186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79DB56-24D1-A45A-7970-9E70D09AEF42}"/>
                </a:ext>
              </a:extLst>
            </p:cNvPr>
            <p:cNvSpPr txBox="1"/>
            <p:nvPr/>
          </p:nvSpPr>
          <p:spPr>
            <a:xfrm>
              <a:off x="5331412" y="5315468"/>
              <a:ext cx="3780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002060"/>
                  </a:solidFill>
                </a:rPr>
                <a:t>O</a:t>
              </a:r>
              <a:r>
                <a:rPr lang="en-US" sz="2800" dirty="0">
                  <a:solidFill>
                    <a:srgbClr val="002060"/>
                  </a:solidFill>
                </a:rPr>
                <a:t>(log </a:t>
              </a:r>
              <a:r>
                <a:rPr lang="en-US" sz="2800" i="1" dirty="0">
                  <a:solidFill>
                    <a:srgbClr val="002060"/>
                  </a:solidFill>
                </a:rPr>
                <a:t>k</a:t>
              </a:r>
              <a:r>
                <a:rPr lang="en-US" sz="2800" dirty="0">
                  <a:solidFill>
                    <a:srgbClr val="002060"/>
                  </a:solidFill>
                </a:rPr>
                <a:t> log log</a:t>
              </a:r>
              <a:r>
                <a:rPr lang="en-US" sz="2800" baseline="30000" dirty="0">
                  <a:solidFill>
                    <a:srgbClr val="002060"/>
                  </a:solidFill>
                </a:rPr>
                <a:t>2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i="1" dirty="0">
                  <a:solidFill>
                    <a:srgbClr val="002060"/>
                  </a:solidFill>
                </a:rPr>
                <a:t>k</a:t>
              </a:r>
              <a:r>
                <a:rPr lang="en-US" sz="2800" dirty="0">
                  <a:solidFill>
                    <a:srgbClr val="002060"/>
                  </a:solidFill>
                </a:rPr>
                <a:t> + log </a:t>
              </a:r>
              <a:r>
                <a:rPr lang="en-US" sz="2800" i="1" dirty="0">
                  <a:solidFill>
                    <a:srgbClr val="002060"/>
                  </a:solidFill>
                </a:rPr>
                <a:t>n</a:t>
              </a:r>
              <a:r>
                <a:rPr lang="en-US" sz="2800" dirty="0">
                  <a:solidFill>
                    <a:srgbClr val="002060"/>
                  </a:solidFill>
                </a:rPr>
                <a:t>)</a:t>
              </a:r>
              <a:endParaRPr lang="en-IL" sz="2800" i="1" dirty="0">
                <a:solidFill>
                  <a:srgbClr val="002060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45731A4-BF70-CAA1-E4CF-DE4B0998E503}"/>
                </a:ext>
              </a:extLst>
            </p:cNvPr>
            <p:cNvCxnSpPr/>
            <p:nvPr/>
          </p:nvCxnSpPr>
          <p:spPr>
            <a:xfrm flipV="1">
              <a:off x="6237220" y="4886820"/>
              <a:ext cx="1154744" cy="44007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45749D-22B3-992B-C8BB-1B9583625286}"/>
              </a:ext>
            </a:extLst>
          </p:cNvPr>
          <p:cNvGrpSpPr/>
          <p:nvPr/>
        </p:nvGrpSpPr>
        <p:grpSpPr>
          <a:xfrm>
            <a:off x="1942500" y="4777988"/>
            <a:ext cx="2773516" cy="1459324"/>
            <a:chOff x="1942500" y="4777988"/>
            <a:chExt cx="2773516" cy="145932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25D4904-F3CA-E075-DF9F-0A943D98F4F8}"/>
                </a:ext>
              </a:extLst>
            </p:cNvPr>
            <p:cNvCxnSpPr/>
            <p:nvPr/>
          </p:nvCxnSpPr>
          <p:spPr>
            <a:xfrm flipV="1">
              <a:off x="2625168" y="4777988"/>
              <a:ext cx="1154744" cy="44007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0F40B3-85E2-431F-F46C-94920E58F011}"/>
                </a:ext>
              </a:extLst>
            </p:cNvPr>
            <p:cNvSpPr txBox="1"/>
            <p:nvPr/>
          </p:nvSpPr>
          <p:spPr>
            <a:xfrm>
              <a:off x="1942500" y="5282044"/>
              <a:ext cx="27735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002060"/>
                  </a:solidFill>
                </a:rPr>
                <a:t>O</a:t>
              </a:r>
              <a:r>
                <a:rPr lang="en-US" sz="2800" dirty="0">
                  <a:solidFill>
                    <a:srgbClr val="002060"/>
                  </a:solidFill>
                </a:rPr>
                <a:t>(log </a:t>
              </a:r>
              <a:r>
                <a:rPr lang="en-US" sz="2800" i="1" dirty="0">
                  <a:solidFill>
                    <a:srgbClr val="002060"/>
                  </a:solidFill>
                </a:rPr>
                <a:t>k</a:t>
              </a:r>
              <a:r>
                <a:rPr lang="en-US" sz="2800" dirty="0">
                  <a:solidFill>
                    <a:srgbClr val="002060"/>
                  </a:solidFill>
                </a:rPr>
                <a:t> log log</a:t>
              </a:r>
              <a:r>
                <a:rPr lang="en-US" sz="2800" baseline="30000" dirty="0">
                  <a:solidFill>
                    <a:srgbClr val="002060"/>
                  </a:solidFill>
                </a:rPr>
                <a:t>2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i="1" dirty="0">
                  <a:solidFill>
                    <a:srgbClr val="002060"/>
                  </a:solidFill>
                </a:rPr>
                <a:t>k</a:t>
              </a:r>
              <a:r>
                <a:rPr lang="en-US" sz="2800" dirty="0">
                  <a:solidFill>
                    <a:srgbClr val="002060"/>
                  </a:solidFill>
                </a:rPr>
                <a:t>)</a:t>
              </a:r>
              <a:endParaRPr lang="en-IL" sz="2800" i="1" dirty="0">
                <a:solidFill>
                  <a:srgbClr val="00206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06E039-4633-C827-2B59-2113A71A05E8}"/>
                </a:ext>
              </a:extLst>
            </p:cNvPr>
            <p:cNvSpPr txBox="1"/>
            <p:nvPr/>
          </p:nvSpPr>
          <p:spPr>
            <a:xfrm>
              <a:off x="2397198" y="5714092"/>
              <a:ext cx="2318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(our result)</a:t>
              </a:r>
              <a:endParaRPr lang="en-IL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265BC9ED-479D-9775-CB89-380E55008922}"/>
              </a:ext>
            </a:extLst>
          </p:cNvPr>
          <p:cNvSpPr/>
          <p:nvPr/>
        </p:nvSpPr>
        <p:spPr>
          <a:xfrm>
            <a:off x="1652539" y="2708920"/>
            <a:ext cx="7128792" cy="1728192"/>
          </a:xfrm>
          <a:prstGeom prst="cloudCallout">
            <a:avLst>
              <a:gd name="adj1" fmla="val -20515"/>
              <a:gd name="adj2" fmla="val 1045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Fu et al. also proved a lower bound of </a:t>
            </a:r>
            <a:r>
              <a:rPr lang="el-GR" sz="2400" dirty="0"/>
              <a:t>Ω</a:t>
            </a:r>
            <a:r>
              <a:rPr lang="en-US" sz="2400" dirty="0"/>
              <a:t>(log </a:t>
            </a:r>
            <a:r>
              <a:rPr lang="en-US" sz="2400" i="1" dirty="0"/>
              <a:t>k</a:t>
            </a:r>
            <a:r>
              <a:rPr lang="en-US" sz="2400" dirty="0"/>
              <a:t>) samples for any constant selectable OCRS.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6243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7" grpId="1" animBg="1"/>
      <p:bldP spid="20" grpId="0" animBg="1"/>
      <p:bldP spid="21" grpId="0"/>
      <p:bldP spid="43" grpId="0" animBg="1"/>
      <p:bldP spid="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88C8-73B2-2037-D7ED-7D8F42D3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Matroid OCRS for Known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endParaRPr lang="en-IL" dirty="0"/>
          </a:p>
        </p:txBody>
      </p:sp>
      <p:pic>
        <p:nvPicPr>
          <p:cNvPr id="7" name="Content Placeholder 6" descr="A black binoculars with white text&#10;&#10;AI-generated content may be incorrect.">
            <a:extLst>
              <a:ext uri="{FF2B5EF4-FFF2-40B4-BE49-F238E27FC236}">
                <a16:creationId xmlns:a16="http://schemas.microsoft.com/office/drawing/2014/main" id="{8E461E6B-0C4F-26FB-9102-B07752328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065"/>
            <a:ext cx="1522512" cy="15225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70FDF-1D4D-DA4D-3797-55C6E9F7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746E67-CAF3-AE84-5F6E-BA5D66491E7D}"/>
              </a:ext>
            </a:extLst>
          </p:cNvPr>
          <p:cNvGrpSpPr/>
          <p:nvPr/>
        </p:nvGrpSpPr>
        <p:grpSpPr>
          <a:xfrm>
            <a:off x="1187624" y="2050504"/>
            <a:ext cx="7128792" cy="1522512"/>
            <a:chOff x="1187624" y="2050504"/>
            <a:chExt cx="7128792" cy="152251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EC2B65-B34D-909E-0D11-2F3FAE512CF3}"/>
                </a:ext>
              </a:extLst>
            </p:cNvPr>
            <p:cNvSpPr/>
            <p:nvPr/>
          </p:nvSpPr>
          <p:spPr>
            <a:xfrm>
              <a:off x="1187624" y="2050504"/>
              <a:ext cx="7128792" cy="15225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77A03A-AE80-5DDC-0DA1-D1B6428247EF}"/>
                </a:ext>
              </a:extLst>
            </p:cNvPr>
            <p:cNvSpPr/>
            <p:nvPr/>
          </p:nvSpPr>
          <p:spPr>
            <a:xfrm>
              <a:off x="2771800" y="2368450"/>
              <a:ext cx="4175484" cy="9434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</a:rPr>
                <a:t>A</a:t>
              </a:r>
              <a:endParaRPr lang="en-IL" i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4380F-7E36-B8B3-45AE-CFFCC579625B}"/>
                  </a:ext>
                </a:extLst>
              </p:cNvPr>
              <p:cNvSpPr txBox="1"/>
              <p:nvPr/>
            </p:nvSpPr>
            <p:spPr>
              <a:xfrm>
                <a:off x="457201" y="1487681"/>
                <a:ext cx="8507287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Let </a:t>
                </a:r>
                <a:r>
                  <a:rPr lang="en-GB" sz="2400" i="1" dirty="0"/>
                  <a:t>R</a:t>
                </a:r>
                <a:r>
                  <a:rPr lang="en-GB" sz="2400" dirty="0"/>
                  <a:t> be a set containing each active element with probability ½.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OCRS finds a subspace </a:t>
                </a:r>
                <a:r>
                  <a:rPr lang="en-GB" sz="2400" i="1" dirty="0"/>
                  <a:t>A</a:t>
                </a:r>
                <a:r>
                  <a:rPr lang="en-GB" sz="2400" dirty="0"/>
                  <a:t> such that: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GB" sz="2400" dirty="0"/>
                  <a:t>The rank of </a:t>
                </a:r>
                <a:r>
                  <a:rPr lang="en-GB" sz="2400" i="1" dirty="0"/>
                  <a:t>W</a:t>
                </a:r>
                <a:r>
                  <a:rPr lang="en-GB" sz="2400" dirty="0"/>
                  <a:t> is smaller than the full rank by a constant factor </a:t>
                </a:r>
                <a:r>
                  <a:rPr lang="en-GB" sz="2400" i="1" dirty="0"/>
                  <a:t>c</a:t>
                </a:r>
                <a:r>
                  <a:rPr lang="en-GB" sz="2400" dirty="0"/>
                  <a:t> &gt; 1.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GB" sz="2400" dirty="0"/>
                  <a:t>For every element </a:t>
                </a:r>
                <a:r>
                  <a:rPr lang="en-GB" sz="2400" i="1" dirty="0"/>
                  <a:t>e</a:t>
                </a:r>
                <a:r>
                  <a:rPr lang="en-GB" sz="2400" dirty="0"/>
                  <a:t> </a:t>
                </a:r>
                <a:r>
                  <a:rPr lang="en-GB" sz="2400" u="sng" dirty="0"/>
                  <a:t>outside</a:t>
                </a:r>
                <a:r>
                  <a:rPr lang="en-GB" sz="2400" dirty="0"/>
                  <a:t> </a:t>
                </a:r>
                <a:r>
                  <a:rPr lang="en-GB" sz="2400" i="1" dirty="0"/>
                  <a:t>A,</a:t>
                </a:r>
              </a:p>
              <a:p>
                <a:pPr lvl="1" algn="ctr"/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spanned</m:t>
                            </m:r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by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\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GB" sz="2400" dirty="0"/>
                  <a:t> 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Feldman et al. proved that such a subspace exists.</a:t>
                </a:r>
              </a:p>
              <a:p>
                <a:pPr algn="just"/>
                <a:endParaRPr lang="en-GB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4380F-7E36-B8B3-45AE-CFFCC5796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87681"/>
                <a:ext cx="8507287" cy="5262979"/>
              </a:xfrm>
              <a:prstGeom prst="rect">
                <a:avLst/>
              </a:prstGeom>
              <a:blipFill>
                <a:blip r:embed="rId4"/>
                <a:stretch>
                  <a:fillRect l="-931" t="-9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47E4CEB-2B03-34C5-8D5D-C5D67416E98C}"/>
              </a:ext>
            </a:extLst>
          </p:cNvPr>
          <p:cNvGrpSpPr/>
          <p:nvPr/>
        </p:nvGrpSpPr>
        <p:grpSpPr>
          <a:xfrm>
            <a:off x="1763688" y="2564904"/>
            <a:ext cx="477003" cy="464124"/>
            <a:chOff x="1763688" y="2564904"/>
            <a:chExt cx="477003" cy="46412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B222F6-993A-C190-E073-E462C85C5A30}"/>
                </a:ext>
              </a:extLst>
            </p:cNvPr>
            <p:cNvSpPr/>
            <p:nvPr/>
          </p:nvSpPr>
          <p:spPr>
            <a:xfrm>
              <a:off x="1763688" y="2564904"/>
              <a:ext cx="216024" cy="19935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686130-0719-A175-E17D-6DEA4978114D}"/>
                </a:ext>
              </a:extLst>
            </p:cNvPr>
            <p:cNvSpPr txBox="1"/>
            <p:nvPr/>
          </p:nvSpPr>
          <p:spPr>
            <a:xfrm>
              <a:off x="1902137" y="25673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/>
                <a:t>e</a:t>
              </a:r>
              <a:endParaRPr lang="en-IL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6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150E-15B0-6534-17E3-A91F8556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Matroid OCRS for Known </a:t>
            </a:r>
            <a:r>
              <a:rPr lang="en-US" sz="3600" i="1" dirty="0"/>
              <a:t>p</a:t>
            </a:r>
            <a:r>
              <a:rPr lang="en-US" sz="3600" i="1" baseline="-25000" dirty="0"/>
              <a:t>i </a:t>
            </a:r>
            <a:r>
              <a:rPr lang="en-US" sz="3600" dirty="0"/>
              <a:t>(cont.)</a:t>
            </a:r>
            <a:endParaRPr lang="en-I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5EAE9-74B2-476C-0404-95780CB5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6" descr="A black binoculars with white text&#10;&#10;AI-generated content may be incorrect.">
            <a:extLst>
              <a:ext uri="{FF2B5EF4-FFF2-40B4-BE49-F238E27FC236}">
                <a16:creationId xmlns:a16="http://schemas.microsoft.com/office/drawing/2014/main" id="{1C1A8182-707C-61FA-92F4-4D926EDB0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065"/>
            <a:ext cx="1522512" cy="15225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177DC-A940-E1F8-4CB8-0576D29C9230}"/>
              </a:ext>
            </a:extLst>
          </p:cNvPr>
          <p:cNvGrpSpPr/>
          <p:nvPr/>
        </p:nvGrpSpPr>
        <p:grpSpPr>
          <a:xfrm>
            <a:off x="1259632" y="5037257"/>
            <a:ext cx="7128792" cy="1522512"/>
            <a:chOff x="1259632" y="5037257"/>
            <a:chExt cx="7128792" cy="15225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467A6C-6BB6-A40B-79B0-49C3CB9475F5}"/>
                </a:ext>
              </a:extLst>
            </p:cNvPr>
            <p:cNvGrpSpPr/>
            <p:nvPr/>
          </p:nvGrpSpPr>
          <p:grpSpPr>
            <a:xfrm>
              <a:off x="1259632" y="5037257"/>
              <a:ext cx="7128792" cy="1522512"/>
              <a:chOff x="1187624" y="2050504"/>
              <a:chExt cx="7128792" cy="152251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54F2D37-D804-DE4F-6943-6F9F861929A4}"/>
                  </a:ext>
                </a:extLst>
              </p:cNvPr>
              <p:cNvSpPr/>
              <p:nvPr/>
            </p:nvSpPr>
            <p:spPr>
              <a:xfrm>
                <a:off x="1187624" y="2050504"/>
                <a:ext cx="7128792" cy="152251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C0367B2-FDB7-F0CD-821B-2CF5A023DA43}"/>
                  </a:ext>
                </a:extLst>
              </p:cNvPr>
              <p:cNvSpPr/>
              <p:nvPr/>
            </p:nvSpPr>
            <p:spPr>
              <a:xfrm>
                <a:off x="2771800" y="2368450"/>
                <a:ext cx="4175484" cy="9434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>
                    <a:solidFill>
                      <a:schemeClr val="tx1"/>
                    </a:solidFill>
                  </a:rPr>
                  <a:t>A</a:t>
                </a:r>
                <a:endParaRPr lang="en-IL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EB2BA2-83B2-5F7B-74A5-87BF12B76BC8}"/>
                </a:ext>
              </a:extLst>
            </p:cNvPr>
            <p:cNvGrpSpPr/>
            <p:nvPr/>
          </p:nvGrpSpPr>
          <p:grpSpPr>
            <a:xfrm>
              <a:off x="1835696" y="5551657"/>
              <a:ext cx="477003" cy="464124"/>
              <a:chOff x="1763688" y="2564904"/>
              <a:chExt cx="477003" cy="46412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76D1859-86EC-94FC-5AC8-B7E140FF3EE4}"/>
                  </a:ext>
                </a:extLst>
              </p:cNvPr>
              <p:cNvSpPr/>
              <p:nvPr/>
            </p:nvSpPr>
            <p:spPr>
              <a:xfrm>
                <a:off x="1763688" y="2564904"/>
                <a:ext cx="216024" cy="19935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036B2C-1309-D1AB-8632-CEF3138C358E}"/>
                  </a:ext>
                </a:extLst>
              </p:cNvPr>
              <p:cNvSpPr txBox="1"/>
              <p:nvPr/>
            </p:nvSpPr>
            <p:spPr>
              <a:xfrm>
                <a:off x="1902137" y="2567363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i="1" dirty="0"/>
                  <a:t>e</a:t>
                </a:r>
                <a:endParaRPr lang="en-IL" sz="2400" i="1" dirty="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AC125B-D225-5716-93ED-AE8A8FD87A54}"/>
                  </a:ext>
                </a:extLst>
              </p:cNvPr>
              <p:cNvSpPr txBox="1"/>
              <p:nvPr/>
            </p:nvSpPr>
            <p:spPr>
              <a:xfrm>
                <a:off x="1835696" y="4450308"/>
                <a:ext cx="55755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spanned</m:t>
                            </m:r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by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\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GB" sz="2400" dirty="0"/>
                  <a:t> 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AC125B-D225-5716-93ED-AE8A8FD8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50308"/>
                <a:ext cx="5575525" cy="461665"/>
              </a:xfrm>
              <a:prstGeom prst="rect">
                <a:avLst/>
              </a:prstGeom>
              <a:blipFill>
                <a:blip r:embed="rId3"/>
                <a:stretch>
                  <a:fillRect t="-10526" r="-1202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F0C3AD9-AEA7-13D7-5032-EC34783073B3}"/>
              </a:ext>
            </a:extLst>
          </p:cNvPr>
          <p:cNvSpPr txBox="1"/>
          <p:nvPr/>
        </p:nvSpPr>
        <p:spPr>
          <a:xfrm>
            <a:off x="557808" y="1340768"/>
            <a:ext cx="81289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OCRS selects every active </a:t>
            </a:r>
            <a:r>
              <a:rPr lang="en-GB" sz="2400" i="1" dirty="0"/>
              <a:t>e</a:t>
            </a:r>
            <a:r>
              <a:rPr lang="en-GB" sz="2400" dirty="0"/>
              <a:t> </a:t>
            </a:r>
            <a:r>
              <a:rPr lang="en-GB" sz="2400" dirty="0">
                <a:sym typeface="Symbol" panose="05050102010706020507" pitchFamily="18" charset="2"/>
              </a:rPr>
              <a:t> </a:t>
            </a:r>
            <a:r>
              <a:rPr lang="en-GB" sz="2400" i="1" dirty="0">
                <a:sym typeface="Symbol" panose="05050102010706020507" pitchFamily="18" charset="2"/>
              </a:rPr>
              <a:t>A</a:t>
            </a:r>
            <a:r>
              <a:rPr lang="en-GB" sz="2400" dirty="0">
                <a:sym typeface="Symbol" panose="05050102010706020507" pitchFamily="18" charset="2"/>
              </a:rPr>
              <a:t> with probability ½ if is not spanned by </a:t>
            </a:r>
            <a:r>
              <a:rPr lang="en-GB" sz="2400" i="1" dirty="0">
                <a:sym typeface="Symbol" panose="05050102010706020507" pitchFamily="18" charset="2"/>
              </a:rPr>
              <a:t>W</a:t>
            </a:r>
            <a:r>
              <a:rPr lang="en-GB" sz="2400" dirty="0">
                <a:sym typeface="Symbol" panose="05050102010706020507" pitchFamily="18" charset="2"/>
              </a:rPr>
              <a:t> and previously accepted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ym typeface="Symbol" panose="05050102010706020507" pitchFamily="18" charset="2"/>
              </a:rPr>
              <a:t>The set of accepted elements is dominated by </a:t>
            </a:r>
            <a:r>
              <a:rPr lang="en-GB" sz="2400" i="1" dirty="0">
                <a:sym typeface="Symbol" panose="05050102010706020507" pitchFamily="18" charset="2"/>
              </a:rPr>
              <a:t>R</a:t>
            </a:r>
            <a:r>
              <a:rPr lang="en-GB" sz="2400" dirty="0">
                <a:sym typeface="Symbol" panose="05050102010706020507" pitchFamily="18" charset="2"/>
              </a:rPr>
              <a:t>, so each active </a:t>
            </a:r>
            <a:r>
              <a:rPr lang="en-GB" sz="2400" i="1" dirty="0"/>
              <a:t>e</a:t>
            </a:r>
            <a:r>
              <a:rPr lang="en-GB" sz="2400" dirty="0"/>
              <a:t> </a:t>
            </a:r>
            <a:r>
              <a:rPr lang="en-GB" sz="2400" dirty="0">
                <a:sym typeface="Symbol" panose="05050102010706020507" pitchFamily="18" charset="2"/>
              </a:rPr>
              <a:t> </a:t>
            </a:r>
            <a:r>
              <a:rPr lang="en-GB" sz="2400" i="1" dirty="0">
                <a:sym typeface="Symbol" panose="05050102010706020507" pitchFamily="18" charset="2"/>
              </a:rPr>
              <a:t>A</a:t>
            </a:r>
            <a:r>
              <a:rPr lang="en-GB" sz="2400" dirty="0">
                <a:sym typeface="Symbol" panose="05050102010706020507" pitchFamily="18" charset="2"/>
              </a:rPr>
              <a:t> is accepted with probability (1/2) ∙ (1/2) = 1/4.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ym typeface="Symbol" panose="05050102010706020507" pitchFamily="18" charset="2"/>
              </a:rPr>
              <a:t>The OCRS recurs within </a:t>
            </a:r>
            <a:r>
              <a:rPr lang="en-GB" sz="2400" i="1" dirty="0">
                <a:sym typeface="Symbol" panose="05050102010706020507" pitchFamily="18" charset="2"/>
              </a:rPr>
              <a:t>A</a:t>
            </a:r>
            <a:r>
              <a:rPr lang="en-GB" sz="2400" dirty="0">
                <a:sym typeface="Symbol" panose="05050102010706020507" pitchFamily="18" charset="2"/>
              </a:rPr>
              <a:t>. Depth of the recursion </a:t>
            </a:r>
            <a:r>
              <a:rPr lang="en-GB" sz="2400" i="1" dirty="0">
                <a:sym typeface="Symbol" panose="05050102010706020507" pitchFamily="18" charset="2"/>
              </a:rPr>
              <a:t>O</a:t>
            </a:r>
            <a:r>
              <a:rPr lang="en-GB" sz="2400" dirty="0">
                <a:sym typeface="Symbol" panose="05050102010706020507" pitchFamily="18" charset="2"/>
              </a:rPr>
              <a:t>(log </a:t>
            </a:r>
            <a:r>
              <a:rPr lang="en-GB" sz="2400" i="1" dirty="0">
                <a:sym typeface="Symbol" panose="05050102010706020507" pitchFamily="18" charset="2"/>
              </a:rPr>
              <a:t>k</a:t>
            </a:r>
            <a:r>
              <a:rPr lang="en-GB" sz="2400" dirty="0">
                <a:sym typeface="Symbol" panose="05050102010706020507" pitchFamily="18" charset="2"/>
              </a:rPr>
              <a:t>).</a:t>
            </a:r>
            <a:endParaRPr lang="en-GB" sz="2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9153B-ECFD-C2D8-AD68-21299EBBEC0F}"/>
              </a:ext>
            </a:extLst>
          </p:cNvPr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5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6DF9-8B08-85E4-4136-45F7DFA5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Matroid OCRS via Samples</a:t>
            </a:r>
            <a:endParaRPr lang="en-IL" dirty="0"/>
          </a:p>
        </p:txBody>
      </p:sp>
      <p:pic>
        <p:nvPicPr>
          <p:cNvPr id="6" name="Content Placeholder 5" descr="A cartoon of a blindfolded person&#10;&#10;AI-generated content may be incorrect.">
            <a:extLst>
              <a:ext uri="{FF2B5EF4-FFF2-40B4-BE49-F238E27FC236}">
                <a16:creationId xmlns:a16="http://schemas.microsoft.com/office/drawing/2014/main" id="{1295C6AF-3DC2-091B-81DB-39EECFBCC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35" y="305528"/>
            <a:ext cx="1370629" cy="10602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1AB5E-F955-29C0-A8C4-57EB9106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4F7F2-320A-9E03-F471-A6CAE777F458}"/>
              </a:ext>
            </a:extLst>
          </p:cNvPr>
          <p:cNvSpPr txBox="1"/>
          <p:nvPr/>
        </p:nvSpPr>
        <p:spPr>
          <a:xfrm>
            <a:off x="755577" y="1268760"/>
            <a:ext cx="59766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construction of </a:t>
            </a:r>
            <a:r>
              <a:rPr lang="en-US" sz="2400" i="1" dirty="0"/>
              <a:t>A</a:t>
            </a:r>
            <a:r>
              <a:rPr lang="en-US" sz="2400" dirty="0"/>
              <a:t> is done by calculating probabilities of various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natural approach given sample access, is to try to estimate these probabilities.</a:t>
            </a:r>
          </a:p>
        </p:txBody>
      </p:sp>
      <p:pic>
        <p:nvPicPr>
          <p:cNvPr id="8" name="Content Placeholder 5" descr="A pair of red dice&#10;&#10;AI-generated content may be incorrect.">
            <a:extLst>
              <a:ext uri="{FF2B5EF4-FFF2-40B4-BE49-F238E27FC236}">
                <a16:creationId xmlns:a16="http://schemas.microsoft.com/office/drawing/2014/main" id="{3F7BB00B-A478-91E4-2163-9007B5FC6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72" y="1374160"/>
            <a:ext cx="1728192" cy="1728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71B600-055F-D757-7D25-0DD31D288FEB}"/>
              </a:ext>
            </a:extLst>
          </p:cNvPr>
          <p:cNvSpPr txBox="1"/>
          <p:nvPr/>
        </p:nvSpPr>
        <p:spPr>
          <a:xfrm>
            <a:off x="2286360" y="3284984"/>
            <a:ext cx="533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So, what is the problem</a:t>
            </a:r>
            <a:r>
              <a:rPr lang="en-US" sz="4000" i="1" dirty="0">
                <a:solidFill>
                  <a:srgbClr val="FF0000"/>
                </a:solidFill>
              </a:rPr>
              <a:t>?</a:t>
            </a:r>
            <a:endParaRPr lang="en-IL" sz="40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7BD81-4185-B50E-4721-8512B50BC7DD}"/>
              </a:ext>
            </a:extLst>
          </p:cNvPr>
          <p:cNvSpPr txBox="1"/>
          <p:nvPr/>
        </p:nvSpPr>
        <p:spPr>
          <a:xfrm>
            <a:off x="755576" y="4005064"/>
            <a:ext cx="62646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total budget is </a:t>
            </a:r>
            <a:r>
              <a:rPr lang="en-US" sz="2400" i="1" dirty="0"/>
              <a:t>O</a:t>
            </a:r>
            <a:r>
              <a:rPr lang="en-US" sz="2400" dirty="0"/>
              <a:t>(log </a:t>
            </a:r>
            <a:r>
              <a:rPr lang="en-US" sz="2400" i="1" dirty="0"/>
              <a:t>k </a:t>
            </a:r>
            <a:r>
              <a:rPr lang="en-US" sz="2400" dirty="0"/>
              <a:t>log log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) samples.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need to construct </a:t>
            </a:r>
            <a:r>
              <a:rPr lang="en-US" sz="2400" i="1" dirty="0"/>
              <a:t>O</a:t>
            </a:r>
            <a:r>
              <a:rPr lang="en-US" sz="2400" dirty="0"/>
              <a:t>(log </a:t>
            </a:r>
            <a:r>
              <a:rPr lang="en-US" sz="2400" i="1" dirty="0"/>
              <a:t>k</a:t>
            </a:r>
            <a:r>
              <a:rPr lang="en-US" sz="2400" dirty="0"/>
              <a:t>) sets </a:t>
            </a:r>
            <a:r>
              <a:rPr lang="en-US" sz="2400" i="1" dirty="0"/>
              <a:t>A</a:t>
            </a:r>
            <a:r>
              <a:rPr lang="en-US" sz="2400" dirty="0"/>
              <a:t>.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budget for every set </a:t>
            </a:r>
            <a:r>
              <a:rPr lang="en-US" sz="2400" i="1" dirty="0"/>
              <a:t>A</a:t>
            </a:r>
            <a:r>
              <a:rPr lang="en-US" sz="2400" dirty="0"/>
              <a:t> is only </a:t>
            </a:r>
            <a:r>
              <a:rPr lang="en-US" sz="2400" i="1" dirty="0"/>
              <a:t>O</a:t>
            </a:r>
            <a:r>
              <a:rPr lang="en-US" sz="2400" dirty="0"/>
              <a:t>(log log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 such a low budget, many probability estimates are going to be very wrong.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A9A211C-CD79-FE78-F1E4-4171380AB4DF}"/>
              </a:ext>
            </a:extLst>
          </p:cNvPr>
          <p:cNvSpPr/>
          <p:nvPr/>
        </p:nvSpPr>
        <p:spPr>
          <a:xfrm>
            <a:off x="3563888" y="4869160"/>
            <a:ext cx="288032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A8AA67-094D-64E2-BBE7-ADC6C41CA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09" y="4114079"/>
            <a:ext cx="1897117" cy="18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C5AB-B49F-83E9-1133-C6AB8A6D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en-I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098158-7734-E648-0E4C-95604D270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325"/>
            <a:ext cx="1758926" cy="1758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20750-9328-9D3D-F2D6-3BFDA7A7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02F248-70E0-3487-8DBF-2FC06BB9B905}"/>
                  </a:ext>
                </a:extLst>
              </p:cNvPr>
              <p:cNvSpPr txBox="1"/>
              <p:nvPr/>
            </p:nvSpPr>
            <p:spPr>
              <a:xfrm>
                <a:off x="755577" y="1268760"/>
                <a:ext cx="727280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Whenever, we need to generate a set </a:t>
                </a:r>
                <a:r>
                  <a:rPr lang="en-US" sz="2400" i="1" dirty="0"/>
                  <a:t>A</a:t>
                </a:r>
                <a:r>
                  <a:rPr lang="en-US" sz="2400" dirty="0"/>
                  <a:t>, we generate </a:t>
                </a:r>
                <a:r>
                  <a:rPr lang="en-US" sz="2400" i="1" dirty="0"/>
                  <a:t>O</a:t>
                </a:r>
                <a:r>
                  <a:rPr lang="en-US" sz="2400" dirty="0"/>
                  <a:t>(log </a:t>
                </a:r>
                <a:r>
                  <a:rPr lang="en-US" sz="2400" dirty="0" err="1"/>
                  <a:t>log</a:t>
                </a:r>
                <a:r>
                  <a:rPr lang="en-US" sz="2400" dirty="0"/>
                  <a:t> </a:t>
                </a:r>
                <a:r>
                  <a:rPr lang="en-US" sz="2400" i="1" dirty="0"/>
                  <a:t>k</a:t>
                </a:r>
                <a:r>
                  <a:rPr lang="en-US" sz="2400" dirty="0"/>
                  <a:t>) candidates: </a:t>
                </a:r>
                <a:r>
                  <a:rPr lang="en-US" sz="2400" dirty="0">
                    <a:sym typeface="Symbol" panose="05050102010706020507" pitchFamily="18" charset="2"/>
                  </a:rPr>
                  <a:t>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⊆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⊆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To generate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4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(</a:t>
                </a:r>
                <a:r>
                  <a:rPr lang="en-US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≥ 1), we add each element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e 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4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-1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to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4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if, according to our estimate,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spanned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by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\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1/2</m:t>
                      </m:r>
                      <m:r>
                        <m:rPr>
                          <m:nor/>
                        </m:rPr>
                        <a:rPr lang="en-GB" sz="2400" dirty="0"/>
                        <m:t> .</m:t>
                      </m:r>
                    </m:oMath>
                  </m:oMathPara>
                </a14:m>
                <a:endParaRPr lang="en-GB" sz="2400" dirty="0"/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We choose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as a random one of the candidates (non-uniformly).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02F248-70E0-3487-8DBF-2FC06BB9B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1268760"/>
                <a:ext cx="7272807" cy="3785652"/>
              </a:xfrm>
              <a:prstGeom prst="rect">
                <a:avLst/>
              </a:prstGeom>
              <a:blipFill>
                <a:blip r:embed="rId4"/>
                <a:stretch>
                  <a:fillRect l="-1174" t="-1288" b="-24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8898A1B-E203-C2E0-E4A9-C2E4937BD804}"/>
              </a:ext>
            </a:extLst>
          </p:cNvPr>
          <p:cNvGrpSpPr/>
          <p:nvPr/>
        </p:nvGrpSpPr>
        <p:grpSpPr>
          <a:xfrm>
            <a:off x="827584" y="5157192"/>
            <a:ext cx="7416824" cy="1426170"/>
            <a:chOff x="827584" y="5157192"/>
            <a:chExt cx="7416824" cy="142617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7E4BA3-C099-96DC-9C67-8C112E393A51}"/>
                </a:ext>
              </a:extLst>
            </p:cNvPr>
            <p:cNvSpPr/>
            <p:nvPr/>
          </p:nvSpPr>
          <p:spPr>
            <a:xfrm>
              <a:off x="827584" y="5157192"/>
              <a:ext cx="7416824" cy="142617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D73846-BDB7-0025-4D0A-D183F2A65433}"/>
                </a:ext>
              </a:extLst>
            </p:cNvPr>
            <p:cNvSpPr/>
            <p:nvPr/>
          </p:nvSpPr>
          <p:spPr>
            <a:xfrm>
              <a:off x="2123728" y="5373216"/>
              <a:ext cx="5328592" cy="108012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en-IL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42B5054-72CA-6753-3F78-F86FCC523518}"/>
                </a:ext>
              </a:extLst>
            </p:cNvPr>
            <p:cNvSpPr/>
            <p:nvPr/>
          </p:nvSpPr>
          <p:spPr>
            <a:xfrm>
              <a:off x="3563888" y="5589239"/>
              <a:ext cx="2376264" cy="63708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A</a:t>
              </a:r>
              <a:r>
                <a:rPr lang="en-US" sz="2400" baseline="-25000" dirty="0"/>
                <a:t>1</a:t>
              </a:r>
              <a:endParaRPr lang="en-IL" sz="2400" baseline="-25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2F1DDB-0126-16A9-DF37-5F1265A04EB8}"/>
                </a:ext>
              </a:extLst>
            </p:cNvPr>
            <p:cNvSpPr txBox="1"/>
            <p:nvPr/>
          </p:nvSpPr>
          <p:spPr>
            <a:xfrm>
              <a:off x="6463773" y="5639444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baseline="-25000" dirty="0"/>
                <a:t>2</a:t>
              </a:r>
              <a:endParaRPr lang="en-IL" sz="2400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2AA066-4032-9D4B-4ECC-F73B3CB93E6E}"/>
                </a:ext>
              </a:extLst>
            </p:cNvPr>
            <p:cNvSpPr txBox="1"/>
            <p:nvPr/>
          </p:nvSpPr>
          <p:spPr>
            <a:xfrm>
              <a:off x="7614967" y="5639444"/>
              <a:ext cx="466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baseline="-25000" dirty="0"/>
                <a:t>3</a:t>
              </a:r>
              <a:endParaRPr lang="en-IL" sz="2400" baseline="-250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04A180-9213-BFFA-9A61-E68AD8BEC4EB}"/>
              </a:ext>
            </a:extLst>
          </p:cNvPr>
          <p:cNvGrpSpPr/>
          <p:nvPr/>
        </p:nvGrpSpPr>
        <p:grpSpPr>
          <a:xfrm>
            <a:off x="3030718" y="5762200"/>
            <a:ext cx="477003" cy="464124"/>
            <a:chOff x="1763688" y="2564904"/>
            <a:chExt cx="477003" cy="46412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85A1EB-19F4-D0FE-7DDE-3EEAFEF21B66}"/>
                </a:ext>
              </a:extLst>
            </p:cNvPr>
            <p:cNvSpPr/>
            <p:nvPr/>
          </p:nvSpPr>
          <p:spPr>
            <a:xfrm>
              <a:off x="1763688" y="2564904"/>
              <a:ext cx="216024" cy="19935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6D5DCE-C49C-0B07-5574-4B52820510B5}"/>
                </a:ext>
              </a:extLst>
            </p:cNvPr>
            <p:cNvSpPr txBox="1"/>
            <p:nvPr/>
          </p:nvSpPr>
          <p:spPr>
            <a:xfrm>
              <a:off x="1902137" y="25673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/>
                <a:t>e</a:t>
              </a:r>
              <a:endParaRPr lang="en-IL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76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C92A-3250-8EC3-D379-8319D3D6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  <a:endParaRPr lang="en-IL" dirty="0"/>
          </a:p>
        </p:txBody>
      </p:sp>
      <p:pic>
        <p:nvPicPr>
          <p:cNvPr id="6" name="Content Placeholder 5" descr="A cartoon of a person in a white coat&#10;&#10;AI-generated content may be incorrect.">
            <a:extLst>
              <a:ext uri="{FF2B5EF4-FFF2-40B4-BE49-F238E27FC236}">
                <a16:creationId xmlns:a16="http://schemas.microsoft.com/office/drawing/2014/main" id="{5B23C094-D386-2128-A48E-7F71B2E4F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45" y="0"/>
            <a:ext cx="1556792" cy="1556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EE62D-AE4D-81DF-5FD0-11BD493A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C7ACE-F323-7B4F-F642-2023E0317571}"/>
              </a:ext>
            </a:extLst>
          </p:cNvPr>
          <p:cNvSpPr txBox="1"/>
          <p:nvPr/>
        </p:nvSpPr>
        <p:spPr>
          <a:xfrm>
            <a:off x="611561" y="1340768"/>
            <a:ext cx="807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the OCRS to work on an element </a:t>
            </a:r>
            <a:r>
              <a:rPr lang="en-US" sz="2400" i="1" dirty="0"/>
              <a:t>e</a:t>
            </a:r>
            <a:r>
              <a:rPr lang="en-US" sz="2400" dirty="0"/>
              <a:t>, it is only necessary for the estimates of </a:t>
            </a: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US" sz="2400" u="sng" dirty="0"/>
              <a:t>itself</a:t>
            </a:r>
            <a:r>
              <a:rPr lang="en-US" sz="2400" dirty="0"/>
              <a:t> to be correct.</a:t>
            </a:r>
            <a:endParaRPr lang="en-IL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7C4BB0-74D2-DD2D-A049-477BD3EF959E}"/>
              </a:ext>
            </a:extLst>
          </p:cNvPr>
          <p:cNvSpPr/>
          <p:nvPr/>
        </p:nvSpPr>
        <p:spPr>
          <a:xfrm>
            <a:off x="2267744" y="2469131"/>
            <a:ext cx="4464707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Assume </a:t>
            </a: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sz="2400" i="1" dirty="0">
                <a:sym typeface="Symbol" panose="05050102010706020507" pitchFamily="18" charset="2"/>
              </a:rPr>
              <a:t> \ A</a:t>
            </a:r>
            <a:r>
              <a:rPr 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sz="2400" baseline="-25000" dirty="0">
                <a:sym typeface="Symbol" panose="05050102010706020507" pitchFamily="18" charset="2"/>
              </a:rPr>
              <a:t>-1 </a:t>
            </a:r>
            <a:r>
              <a:rPr lang="en-US" sz="2400" dirty="0">
                <a:sym typeface="Symbol" panose="05050102010706020507" pitchFamily="18" charset="2"/>
              </a:rPr>
              <a:t>and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i="1" baseline="-25000" dirty="0">
                <a:sym typeface="Symbol" panose="05050102010706020507" pitchFamily="18" charset="2"/>
              </a:rPr>
              <a:t>j</a:t>
            </a:r>
            <a:endParaRPr lang="en-IL" sz="24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D7CE184-551A-367E-9C17-9B5307AD6E10}"/>
              </a:ext>
            </a:extLst>
          </p:cNvPr>
          <p:cNvSpPr/>
          <p:nvPr/>
        </p:nvSpPr>
        <p:spPr>
          <a:xfrm rot="3043484">
            <a:off x="6163036" y="3077633"/>
            <a:ext cx="780324" cy="64807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j </a:t>
            </a:r>
            <a:r>
              <a:rPr lang="en-US" dirty="0"/>
              <a:t>≥ </a:t>
            </a:r>
            <a:r>
              <a:rPr lang="en-US" i="1" dirty="0" err="1"/>
              <a:t>i</a:t>
            </a:r>
            <a:endParaRPr lang="en-IL" i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2327BC-BBF4-73BF-16F6-BF9944D021B0}"/>
              </a:ext>
            </a:extLst>
          </p:cNvPr>
          <p:cNvSpPr/>
          <p:nvPr/>
        </p:nvSpPr>
        <p:spPr>
          <a:xfrm>
            <a:off x="6228184" y="3830150"/>
            <a:ext cx="2506250" cy="12408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Decision about </a:t>
            </a:r>
            <a:r>
              <a:rPr lang="en-US" sz="2400" i="1" dirty="0"/>
              <a:t>e </a:t>
            </a:r>
            <a:r>
              <a:rPr lang="en-US" sz="2400" dirty="0"/>
              <a:t>is deferred to the recursion</a:t>
            </a:r>
            <a:endParaRPr lang="en-IL" sz="2400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340B9BD-8E02-EB36-5FEA-B7A08132C48D}"/>
              </a:ext>
            </a:extLst>
          </p:cNvPr>
          <p:cNvSpPr/>
          <p:nvPr/>
        </p:nvSpPr>
        <p:spPr>
          <a:xfrm rot="18644368">
            <a:off x="1852664" y="3009264"/>
            <a:ext cx="830158" cy="7914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j&lt;</a:t>
            </a:r>
            <a:r>
              <a:rPr lang="en-US" i="1" dirty="0"/>
              <a:t>i</a:t>
            </a:r>
            <a:r>
              <a:rPr lang="en-US" dirty="0"/>
              <a:t>-1</a:t>
            </a:r>
            <a:endParaRPr lang="en-IL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5ACFFE-4265-7B7D-ECA6-867C77EF24B2}"/>
              </a:ext>
            </a:extLst>
          </p:cNvPr>
          <p:cNvSpPr/>
          <p:nvPr/>
        </p:nvSpPr>
        <p:spPr>
          <a:xfrm>
            <a:off x="467544" y="3830150"/>
            <a:ext cx="3372116" cy="12408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have </a:t>
            </a:r>
            <a:r>
              <a:rPr lang="en-US" sz="2400" dirty="0" err="1"/>
              <a:t>Pr</a:t>
            </a:r>
            <a:r>
              <a:rPr lang="en-US" sz="2400" dirty="0"/>
              <a:t>[</a:t>
            </a:r>
            <a:r>
              <a:rPr lang="en-US" sz="2400" i="1" dirty="0"/>
              <a:t>e</a:t>
            </a:r>
            <a:r>
              <a:rPr lang="en-US" sz="2400" dirty="0"/>
              <a:t> is spanned by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 </a:t>
            </a:r>
            <a:r>
              <a:rPr lang="en-US" sz="2400" i="1" dirty="0">
                <a:sym typeface="Symbol" panose="05050102010706020507" pitchFamily="18" charset="2"/>
              </a:rPr>
              <a:t>R</a:t>
            </a:r>
            <a:r>
              <a:rPr lang="en-US" sz="2400" dirty="0">
                <a:sym typeface="Symbol" panose="05050102010706020507" pitchFamily="18" charset="2"/>
              </a:rPr>
              <a:t> \ {e}] ≤ ½ .</a:t>
            </a:r>
            <a:endParaRPr lang="en-IL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2BF4485-DCFB-A2DC-E875-DD2622003306}"/>
              </a:ext>
            </a:extLst>
          </p:cNvPr>
          <p:cNvSpPr/>
          <p:nvPr/>
        </p:nvSpPr>
        <p:spPr>
          <a:xfrm>
            <a:off x="4355976" y="3054763"/>
            <a:ext cx="1141472" cy="648073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j</a:t>
            </a:r>
            <a:r>
              <a:rPr lang="en-US" dirty="0"/>
              <a:t> =   </a:t>
            </a:r>
            <a:r>
              <a:rPr lang="en-US" i="1" dirty="0" err="1"/>
              <a:t>i</a:t>
            </a:r>
            <a:r>
              <a:rPr lang="en-US" dirty="0"/>
              <a:t> -1</a:t>
            </a:r>
            <a:endParaRPr lang="en-IL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6A9CD2-384D-088B-81AD-5DB250A0A151}"/>
              </a:ext>
            </a:extLst>
          </p:cNvPr>
          <p:cNvSpPr/>
          <p:nvPr/>
        </p:nvSpPr>
        <p:spPr>
          <a:xfrm>
            <a:off x="3897799" y="3830150"/>
            <a:ext cx="2243976" cy="12408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Bad case, but with bounded probability.</a:t>
            </a:r>
            <a:endParaRPr lang="en-IL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E5EA81-E81E-8AE5-6ECB-5E8A8F0DDCB3}"/>
              </a:ext>
            </a:extLst>
          </p:cNvPr>
          <p:cNvSpPr txBox="1"/>
          <p:nvPr/>
        </p:nvSpPr>
        <p:spPr>
          <a:xfrm>
            <a:off x="611561" y="5248103"/>
            <a:ext cx="807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Beyond this idea, the main technical challenge in the paper is showing that the rank of </a:t>
            </a:r>
            <a:r>
              <a:rPr lang="en-US" sz="2400" i="1" dirty="0"/>
              <a:t>A</a:t>
            </a:r>
            <a:r>
              <a:rPr lang="en-US" sz="2400" dirty="0"/>
              <a:t> is not too large, despite the many wrong estimates.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40538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-214338"/>
            <a:ext cx="8643998" cy="35719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867087"/>
              </a:avLst>
            </a:prstTxWarp>
            <a:spAutoFit/>
          </a:bodyPr>
          <a:lstStyle/>
          <a:p>
            <a:pPr algn="ctr"/>
            <a:r>
              <a:rPr lang="en-US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6663" y="3927653"/>
            <a:ext cx="10054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 rot="1789932">
            <a:off x="1311977" y="4011527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 rot="1789932">
            <a:off x="6928601" y="128498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 rot="19892104">
            <a:off x="3172219" y="633806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789932">
            <a:off x="6856593" y="4010531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82AA-2778-58BE-5AD0-20E16747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Prophet Inequality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0A2CE-D68A-9108-A391-90A7D65A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A2E20-D6B3-987C-1849-26194733D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445" y="0"/>
            <a:ext cx="1691680" cy="16916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56632BC-D773-EF45-F4C0-11104546D76D}"/>
              </a:ext>
            </a:extLst>
          </p:cNvPr>
          <p:cNvGrpSpPr/>
          <p:nvPr/>
        </p:nvGrpSpPr>
        <p:grpSpPr>
          <a:xfrm>
            <a:off x="755576" y="1340768"/>
            <a:ext cx="7560840" cy="2173431"/>
            <a:chOff x="755576" y="1340768"/>
            <a:chExt cx="7560840" cy="2173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13EAFE-D79D-3174-5FE3-3233F1874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86007"/>
              <a:ext cx="1728192" cy="17281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95BCF6-44A7-F440-F34F-21EC0F3B8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779338"/>
              <a:ext cx="1728192" cy="17281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79D53C-E883-4467-846A-E6A694539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779338"/>
              <a:ext cx="1728192" cy="17281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73F1C5-BBB0-20F6-8D35-1A1B3154C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851" y="1786007"/>
              <a:ext cx="1728192" cy="1728192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F1B40E-984B-F735-86A9-82E6669F8266}"/>
                </a:ext>
              </a:extLst>
            </p:cNvPr>
            <p:cNvSpPr/>
            <p:nvPr/>
          </p:nvSpPr>
          <p:spPr>
            <a:xfrm>
              <a:off x="7092280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153654-C750-2A6C-BFB4-8AA49EDB55D3}"/>
                </a:ext>
              </a:extLst>
            </p:cNvPr>
            <p:cNvSpPr/>
            <p:nvPr/>
          </p:nvSpPr>
          <p:spPr>
            <a:xfrm>
              <a:off x="7596336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17BCF-5BC9-04E6-D495-8815DC993B18}"/>
                </a:ext>
              </a:extLst>
            </p:cNvPr>
            <p:cNvSpPr/>
            <p:nvPr/>
          </p:nvSpPr>
          <p:spPr>
            <a:xfrm>
              <a:off x="8100392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98749F-8C8A-9A1B-4126-8D216B105420}"/>
                </a:ext>
              </a:extLst>
            </p:cNvPr>
            <p:cNvSpPr txBox="1"/>
            <p:nvPr/>
          </p:nvSpPr>
          <p:spPr>
            <a:xfrm>
              <a:off x="1355823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1</a:t>
              </a:r>
              <a:endParaRPr lang="en-IL" sz="3600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5C8C38-7359-3C06-7786-09EB3B74DF80}"/>
                </a:ext>
              </a:extLst>
            </p:cNvPr>
            <p:cNvSpPr txBox="1"/>
            <p:nvPr/>
          </p:nvSpPr>
          <p:spPr>
            <a:xfrm>
              <a:off x="2819895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2</a:t>
              </a:r>
              <a:endParaRPr lang="en-IL" sz="3600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8C597D-C706-021E-A691-3F9D6497CD7B}"/>
                </a:ext>
              </a:extLst>
            </p:cNvPr>
            <p:cNvSpPr txBox="1"/>
            <p:nvPr/>
          </p:nvSpPr>
          <p:spPr>
            <a:xfrm>
              <a:off x="4404071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3</a:t>
              </a:r>
              <a:endParaRPr lang="en-IL" sz="3600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C7A10C-1CD8-7983-1C50-474AD0A0E1BE}"/>
                </a:ext>
              </a:extLst>
            </p:cNvPr>
            <p:cNvSpPr txBox="1"/>
            <p:nvPr/>
          </p:nvSpPr>
          <p:spPr>
            <a:xfrm>
              <a:off x="5900529" y="1355700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4</a:t>
              </a:r>
              <a:endParaRPr lang="en-IL" sz="3600" baseline="-25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01E90BB-3D49-2577-76E8-A099BF1DC74A}"/>
              </a:ext>
            </a:extLst>
          </p:cNvPr>
          <p:cNvSpPr txBox="1"/>
          <p:nvPr/>
        </p:nvSpPr>
        <p:spPr>
          <a:xfrm>
            <a:off x="252389" y="4734202"/>
            <a:ext cx="7189340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input consist of </a:t>
            </a:r>
            <a:r>
              <a:rPr lang="en-GB" sz="2400" i="1" dirty="0"/>
              <a:t>n</a:t>
            </a:r>
            <a:r>
              <a:rPr lang="en-GB" sz="2400" dirty="0"/>
              <a:t> </a:t>
            </a:r>
            <a:r>
              <a:rPr lang="en-GB" sz="2400" u="sng" dirty="0"/>
              <a:t>independent</a:t>
            </a:r>
            <a:r>
              <a:rPr lang="en-GB" sz="2400" dirty="0"/>
              <a:t> random variables.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Each random variable </a:t>
            </a:r>
            <a:r>
              <a:rPr lang="en-GB" sz="2400" i="1" dirty="0"/>
              <a:t>X</a:t>
            </a:r>
            <a:r>
              <a:rPr lang="en-GB" sz="2400" i="1" baseline="-25000" dirty="0"/>
              <a:t>i</a:t>
            </a:r>
            <a:r>
              <a:rPr lang="en-GB" sz="2400" dirty="0"/>
              <a:t> has a </a:t>
            </a:r>
            <a:r>
              <a:rPr lang="en-GB" sz="2400" u="sng" dirty="0"/>
              <a:t>known</a:t>
            </a:r>
            <a:r>
              <a:rPr lang="en-GB" sz="2400" i="1" dirty="0"/>
              <a:t> </a:t>
            </a:r>
            <a:r>
              <a:rPr lang="en-GB" sz="2400" dirty="0"/>
              <a:t>distribution </a:t>
            </a:r>
            <a:r>
              <a:rPr lang="en-GB" sz="2400" i="1" dirty="0"/>
              <a:t>D</a:t>
            </a:r>
            <a:r>
              <a:rPr lang="en-GB" sz="2400" i="1" baseline="-25000" dirty="0"/>
              <a:t>i</a:t>
            </a:r>
            <a:r>
              <a:rPr lang="en-GB" sz="24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realization values are revealed one by one.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158811-596B-A785-4F9C-067CF2D6D76A}"/>
              </a:ext>
            </a:extLst>
          </p:cNvPr>
          <p:cNvSpPr txBox="1"/>
          <p:nvPr/>
        </p:nvSpPr>
        <p:spPr>
          <a:xfrm>
            <a:off x="1399021" y="3573016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1</a:t>
            </a:r>
            <a:endParaRPr lang="en-IL" sz="36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8CF8DF-884C-CC62-3158-E54150D7BED9}"/>
              </a:ext>
            </a:extLst>
          </p:cNvPr>
          <p:cNvSpPr txBox="1"/>
          <p:nvPr/>
        </p:nvSpPr>
        <p:spPr>
          <a:xfrm>
            <a:off x="2863093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2</a:t>
            </a:r>
            <a:endParaRPr lang="en-IL" sz="36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E6980B-D28E-CE78-B160-2838E6120624}"/>
              </a:ext>
            </a:extLst>
          </p:cNvPr>
          <p:cNvSpPr txBox="1"/>
          <p:nvPr/>
        </p:nvSpPr>
        <p:spPr>
          <a:xfrm>
            <a:off x="4447269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3</a:t>
            </a:r>
            <a:endParaRPr lang="en-IL" sz="36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078B-E315-99AA-83B7-D91C29476E1B}"/>
              </a:ext>
            </a:extLst>
          </p:cNvPr>
          <p:cNvSpPr txBox="1"/>
          <p:nvPr/>
        </p:nvSpPr>
        <p:spPr>
          <a:xfrm>
            <a:off x="5943727" y="3587948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4</a:t>
            </a:r>
            <a:endParaRPr lang="en-IL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9407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35D42-D81D-5E85-4A46-49ECD6F09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B03D-82F0-F0D3-3B4B-59104C1B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Prophet Inequality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1F9B6-9017-00FD-68D8-67331135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B9640-068B-8647-CDEC-AC6C0F5E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445" y="0"/>
            <a:ext cx="1691680" cy="16916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509D503-6BAA-722D-33EB-9BE50460F02D}"/>
              </a:ext>
            </a:extLst>
          </p:cNvPr>
          <p:cNvGrpSpPr/>
          <p:nvPr/>
        </p:nvGrpSpPr>
        <p:grpSpPr>
          <a:xfrm>
            <a:off x="755576" y="1340768"/>
            <a:ext cx="7560840" cy="2173431"/>
            <a:chOff x="755576" y="1340768"/>
            <a:chExt cx="7560840" cy="2173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E5C63-5A8A-F41B-48C6-FB6C3641B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86007"/>
              <a:ext cx="1728192" cy="17281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086DBA-8117-569C-1EB9-17875EBA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779338"/>
              <a:ext cx="1728192" cy="17281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6C07CE-9745-DDD0-4D4F-2E8EF244C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779338"/>
              <a:ext cx="1728192" cy="17281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659037-1197-8C54-9978-D5FF4E6E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851" y="1786007"/>
              <a:ext cx="1728192" cy="1728192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688471-AE51-9E2E-BBF6-EA3D137EAF6A}"/>
                </a:ext>
              </a:extLst>
            </p:cNvPr>
            <p:cNvSpPr/>
            <p:nvPr/>
          </p:nvSpPr>
          <p:spPr>
            <a:xfrm>
              <a:off x="7092280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CBC421-E8AB-B150-E083-96AE1B65FFF3}"/>
                </a:ext>
              </a:extLst>
            </p:cNvPr>
            <p:cNvSpPr/>
            <p:nvPr/>
          </p:nvSpPr>
          <p:spPr>
            <a:xfrm>
              <a:off x="7596336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7DC44F-97CB-19D5-DD72-D91A7D8EFF32}"/>
                </a:ext>
              </a:extLst>
            </p:cNvPr>
            <p:cNvSpPr/>
            <p:nvPr/>
          </p:nvSpPr>
          <p:spPr>
            <a:xfrm>
              <a:off x="8100392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F1D34F-5ACD-9351-6C3D-075FA59ED7A0}"/>
                </a:ext>
              </a:extLst>
            </p:cNvPr>
            <p:cNvSpPr txBox="1"/>
            <p:nvPr/>
          </p:nvSpPr>
          <p:spPr>
            <a:xfrm>
              <a:off x="1355823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1</a:t>
              </a:r>
              <a:endParaRPr lang="en-IL" sz="3600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4AF1FA-E5BA-0975-F5E8-F7D9BB4DD753}"/>
                </a:ext>
              </a:extLst>
            </p:cNvPr>
            <p:cNvSpPr txBox="1"/>
            <p:nvPr/>
          </p:nvSpPr>
          <p:spPr>
            <a:xfrm>
              <a:off x="2819895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2</a:t>
              </a:r>
              <a:endParaRPr lang="en-IL" sz="3600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4E2C98-7651-76B3-DDEB-BC4A90CA3F10}"/>
                </a:ext>
              </a:extLst>
            </p:cNvPr>
            <p:cNvSpPr txBox="1"/>
            <p:nvPr/>
          </p:nvSpPr>
          <p:spPr>
            <a:xfrm>
              <a:off x="4404071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3</a:t>
              </a:r>
              <a:endParaRPr lang="en-IL" sz="3600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CC8FB5-137D-9AF8-228E-7932417F0758}"/>
                </a:ext>
              </a:extLst>
            </p:cNvPr>
            <p:cNvSpPr txBox="1"/>
            <p:nvPr/>
          </p:nvSpPr>
          <p:spPr>
            <a:xfrm>
              <a:off x="5900529" y="1355700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4</a:t>
              </a:r>
              <a:endParaRPr lang="en-IL" sz="3600" baseline="-25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FA55278-B362-55E8-B97D-A295A77EF9E7}"/>
              </a:ext>
            </a:extLst>
          </p:cNvPr>
          <p:cNvSpPr txBox="1"/>
          <p:nvPr/>
        </p:nvSpPr>
        <p:spPr>
          <a:xfrm>
            <a:off x="252389" y="4658360"/>
            <a:ext cx="68766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algorithm is allowed to pick only one value.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After seeing each value, the algorithm must either: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Pick the value or terminate,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or irrevocably give up on that value.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A48668-1D85-F354-5C1E-9AC4A06BBE32}"/>
              </a:ext>
            </a:extLst>
          </p:cNvPr>
          <p:cNvSpPr txBox="1"/>
          <p:nvPr/>
        </p:nvSpPr>
        <p:spPr>
          <a:xfrm>
            <a:off x="1399021" y="3573016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1</a:t>
            </a:r>
            <a:endParaRPr lang="en-IL" sz="36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AA9D49-D71F-7FCC-8E68-EFAD6CB289DD}"/>
              </a:ext>
            </a:extLst>
          </p:cNvPr>
          <p:cNvSpPr txBox="1"/>
          <p:nvPr/>
        </p:nvSpPr>
        <p:spPr>
          <a:xfrm>
            <a:off x="2863093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2</a:t>
            </a:r>
            <a:endParaRPr lang="en-IL" sz="36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1F7CDC-9051-3A84-1125-33BED342C2AD}"/>
              </a:ext>
            </a:extLst>
          </p:cNvPr>
          <p:cNvSpPr txBox="1"/>
          <p:nvPr/>
        </p:nvSpPr>
        <p:spPr>
          <a:xfrm>
            <a:off x="4447269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3</a:t>
            </a:r>
            <a:endParaRPr lang="en-IL" sz="36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40A098-83AD-F1F8-5A6D-57EA6AC2B704}"/>
              </a:ext>
            </a:extLst>
          </p:cNvPr>
          <p:cNvSpPr txBox="1"/>
          <p:nvPr/>
        </p:nvSpPr>
        <p:spPr>
          <a:xfrm>
            <a:off x="5943727" y="3587948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4</a:t>
            </a:r>
            <a:endParaRPr lang="en-IL" sz="36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EF106-3424-5785-15C5-4C719D9A5CDD}"/>
              </a:ext>
            </a:extLst>
          </p:cNvPr>
          <p:cNvSpPr txBox="1"/>
          <p:nvPr/>
        </p:nvSpPr>
        <p:spPr>
          <a:xfrm>
            <a:off x="1691680" y="3543399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009900"/>
                </a:solidFill>
                <a:sym typeface="Wingdings" panose="05000000000000000000" pitchFamily="2" charset="2"/>
              </a:rPr>
              <a:t></a:t>
            </a:r>
            <a:endParaRPr lang="en-IL" sz="2400" dirty="0">
              <a:solidFill>
                <a:srgbClr val="00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6498C-916F-BBDD-D797-B63120212D29}"/>
              </a:ext>
            </a:extLst>
          </p:cNvPr>
          <p:cNvSpPr txBox="1"/>
          <p:nvPr/>
        </p:nvSpPr>
        <p:spPr>
          <a:xfrm>
            <a:off x="1691680" y="404745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L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83F70-C6D7-BEC6-2EF5-644034D23A73}"/>
              </a:ext>
            </a:extLst>
          </p:cNvPr>
          <p:cNvSpPr txBox="1"/>
          <p:nvPr/>
        </p:nvSpPr>
        <p:spPr>
          <a:xfrm>
            <a:off x="3173785" y="404745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L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EE605-BFC0-28BE-DFBF-D677B685B273}"/>
              </a:ext>
            </a:extLst>
          </p:cNvPr>
          <p:cNvSpPr txBox="1"/>
          <p:nvPr/>
        </p:nvSpPr>
        <p:spPr>
          <a:xfrm>
            <a:off x="4716016" y="3533691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009900"/>
                </a:solidFill>
                <a:sym typeface="Wingdings" panose="05000000000000000000" pitchFamily="2" charset="2"/>
              </a:rPr>
              <a:t></a:t>
            </a:r>
            <a:endParaRPr lang="en-IL" sz="2400" dirty="0">
              <a:solidFill>
                <a:srgbClr val="0099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DCA747-D96F-6612-3CB9-837F5244E526}"/>
              </a:ext>
            </a:extLst>
          </p:cNvPr>
          <p:cNvCxnSpPr>
            <a:cxnSpLocks/>
          </p:cNvCxnSpPr>
          <p:nvPr/>
        </p:nvCxnSpPr>
        <p:spPr>
          <a:xfrm>
            <a:off x="6006051" y="3774231"/>
            <a:ext cx="444266" cy="4451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" grpId="0"/>
      <p:bldP spid="3" grpId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B2747-3AF5-2211-5B59-7D2735592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A636-F31B-3C67-95D2-C18E7BB0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Prophet Inequality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7BA02-9A3C-79E9-2B16-4A792987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3477C-50B5-5DFD-34DC-48025F4E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445" y="0"/>
            <a:ext cx="1691680" cy="16916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8E24CFB-9026-D78E-3D70-AEF61E711B4A}"/>
              </a:ext>
            </a:extLst>
          </p:cNvPr>
          <p:cNvGrpSpPr/>
          <p:nvPr/>
        </p:nvGrpSpPr>
        <p:grpSpPr>
          <a:xfrm>
            <a:off x="755576" y="1340768"/>
            <a:ext cx="7560840" cy="2173431"/>
            <a:chOff x="755576" y="1340768"/>
            <a:chExt cx="7560840" cy="2173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356AC3-C27E-465E-74B9-4CF2DA0FC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86007"/>
              <a:ext cx="1728192" cy="17281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07D22C-120F-0E06-3D62-422D7A609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779338"/>
              <a:ext cx="1728192" cy="17281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BBDA59-8077-8B2A-E124-F5AA9D6F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779338"/>
              <a:ext cx="1728192" cy="17281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39B27-9BCC-4D7B-7450-E7C3C6EC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851" y="1786007"/>
              <a:ext cx="1728192" cy="1728192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746915-0397-1D26-9AEF-306BCCE5B87C}"/>
                </a:ext>
              </a:extLst>
            </p:cNvPr>
            <p:cNvSpPr/>
            <p:nvPr/>
          </p:nvSpPr>
          <p:spPr>
            <a:xfrm>
              <a:off x="7092280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5F6BE9-F1FD-CC18-616A-B719C9E98823}"/>
                </a:ext>
              </a:extLst>
            </p:cNvPr>
            <p:cNvSpPr/>
            <p:nvPr/>
          </p:nvSpPr>
          <p:spPr>
            <a:xfrm>
              <a:off x="7596336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5B871C2-8C9C-823B-6022-01E5AA3CA1B2}"/>
                </a:ext>
              </a:extLst>
            </p:cNvPr>
            <p:cNvSpPr/>
            <p:nvPr/>
          </p:nvSpPr>
          <p:spPr>
            <a:xfrm>
              <a:off x="8100392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3D4305-30D9-9440-B389-89BA2A0F4B82}"/>
                </a:ext>
              </a:extLst>
            </p:cNvPr>
            <p:cNvSpPr txBox="1"/>
            <p:nvPr/>
          </p:nvSpPr>
          <p:spPr>
            <a:xfrm>
              <a:off x="1355823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1</a:t>
              </a:r>
              <a:endParaRPr lang="en-IL" sz="3600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DC33D4-F16B-4233-0D2D-68457AEFDF16}"/>
                </a:ext>
              </a:extLst>
            </p:cNvPr>
            <p:cNvSpPr txBox="1"/>
            <p:nvPr/>
          </p:nvSpPr>
          <p:spPr>
            <a:xfrm>
              <a:off x="2819895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2</a:t>
              </a:r>
              <a:endParaRPr lang="en-IL" sz="3600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00660D-F751-173E-71D2-58D01D58FF50}"/>
                </a:ext>
              </a:extLst>
            </p:cNvPr>
            <p:cNvSpPr txBox="1"/>
            <p:nvPr/>
          </p:nvSpPr>
          <p:spPr>
            <a:xfrm>
              <a:off x="4404071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3</a:t>
              </a:r>
              <a:endParaRPr lang="en-IL" sz="3600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FE17D6-4406-AE23-8534-32BB2F63F584}"/>
                </a:ext>
              </a:extLst>
            </p:cNvPr>
            <p:cNvSpPr txBox="1"/>
            <p:nvPr/>
          </p:nvSpPr>
          <p:spPr>
            <a:xfrm>
              <a:off x="5900529" y="1355700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4</a:t>
              </a:r>
              <a:endParaRPr lang="en-IL" sz="3600" baseline="-25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303CC32-FDC8-FBB6-648D-D16039970B3E}"/>
              </a:ext>
            </a:extLst>
          </p:cNvPr>
          <p:cNvSpPr txBox="1"/>
          <p:nvPr/>
        </p:nvSpPr>
        <p:spPr>
          <a:xfrm>
            <a:off x="252390" y="4658360"/>
            <a:ext cx="655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algorithm competes with the value    max{</a:t>
            </a:r>
            <a:r>
              <a:rPr lang="en-GB" sz="2400" i="1" dirty="0"/>
              <a:t>v</a:t>
            </a:r>
            <a:r>
              <a:rPr lang="en-GB" sz="2400" baseline="-25000" dirty="0"/>
              <a:t>1</a:t>
            </a:r>
            <a:r>
              <a:rPr lang="en-GB" sz="2400" dirty="0"/>
              <a:t>, </a:t>
            </a:r>
            <a:r>
              <a:rPr lang="en-GB" sz="2400" i="1" dirty="0"/>
              <a:t>v</a:t>
            </a:r>
            <a:r>
              <a:rPr lang="en-GB" sz="2400" baseline="-25000" dirty="0"/>
              <a:t>2</a:t>
            </a:r>
            <a:r>
              <a:rPr lang="en-GB" sz="2400" dirty="0"/>
              <a:t>, …} that a prophet would have picked.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A961F7-65BF-FD5E-02CE-458199FC91C9}"/>
              </a:ext>
            </a:extLst>
          </p:cNvPr>
          <p:cNvSpPr txBox="1"/>
          <p:nvPr/>
        </p:nvSpPr>
        <p:spPr>
          <a:xfrm>
            <a:off x="1399021" y="3573016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1</a:t>
            </a:r>
            <a:endParaRPr lang="en-IL" sz="36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57D336-0747-3761-1CC7-EC491E361515}"/>
              </a:ext>
            </a:extLst>
          </p:cNvPr>
          <p:cNvSpPr txBox="1"/>
          <p:nvPr/>
        </p:nvSpPr>
        <p:spPr>
          <a:xfrm>
            <a:off x="2863093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2</a:t>
            </a:r>
            <a:endParaRPr lang="en-IL" sz="36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8D9A49-29D0-6CA9-1BC6-9891AF9675D1}"/>
              </a:ext>
            </a:extLst>
          </p:cNvPr>
          <p:cNvSpPr txBox="1"/>
          <p:nvPr/>
        </p:nvSpPr>
        <p:spPr>
          <a:xfrm>
            <a:off x="4447269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3</a:t>
            </a:r>
            <a:endParaRPr lang="en-IL" sz="36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7D6E8A-969F-3255-A54E-239AEECDF73E}"/>
              </a:ext>
            </a:extLst>
          </p:cNvPr>
          <p:cNvSpPr txBox="1"/>
          <p:nvPr/>
        </p:nvSpPr>
        <p:spPr>
          <a:xfrm>
            <a:off x="5943727" y="3587948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4</a:t>
            </a:r>
            <a:endParaRPr lang="en-IL" sz="36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51ABD-51E8-3BE4-9B49-91998026BE54}"/>
              </a:ext>
            </a:extLst>
          </p:cNvPr>
          <p:cNvSpPr txBox="1"/>
          <p:nvPr/>
        </p:nvSpPr>
        <p:spPr>
          <a:xfrm>
            <a:off x="1691680" y="3543399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009900"/>
                </a:solidFill>
                <a:sym typeface="Wingdings" panose="05000000000000000000" pitchFamily="2" charset="2"/>
              </a:rPr>
              <a:t></a:t>
            </a:r>
            <a:endParaRPr lang="en-IL" sz="2400" dirty="0">
              <a:solidFill>
                <a:srgbClr val="00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2A9A4-6CF4-547F-00A9-43002F447580}"/>
              </a:ext>
            </a:extLst>
          </p:cNvPr>
          <p:cNvSpPr txBox="1"/>
          <p:nvPr/>
        </p:nvSpPr>
        <p:spPr>
          <a:xfrm>
            <a:off x="1691680" y="404745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L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8C3C1-EC89-7B46-C759-E3B9BB31C2E4}"/>
              </a:ext>
            </a:extLst>
          </p:cNvPr>
          <p:cNvSpPr txBox="1"/>
          <p:nvPr/>
        </p:nvSpPr>
        <p:spPr>
          <a:xfrm>
            <a:off x="3173785" y="404745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L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8D11C-4394-8DA4-B810-25935EE03636}"/>
              </a:ext>
            </a:extLst>
          </p:cNvPr>
          <p:cNvSpPr txBox="1"/>
          <p:nvPr/>
        </p:nvSpPr>
        <p:spPr>
          <a:xfrm>
            <a:off x="4716016" y="3533691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009900"/>
                </a:solidFill>
                <a:sym typeface="Wingdings" panose="05000000000000000000" pitchFamily="2" charset="2"/>
              </a:rPr>
              <a:t></a:t>
            </a:r>
            <a:endParaRPr lang="en-IL" sz="2400" dirty="0">
              <a:solidFill>
                <a:srgbClr val="0099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3B2054-A9D2-16ED-BF32-C160492DC77F}"/>
              </a:ext>
            </a:extLst>
          </p:cNvPr>
          <p:cNvCxnSpPr>
            <a:cxnSpLocks/>
          </p:cNvCxnSpPr>
          <p:nvPr/>
        </p:nvCxnSpPr>
        <p:spPr>
          <a:xfrm>
            <a:off x="6006051" y="3774231"/>
            <a:ext cx="444266" cy="4451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AC93A5-EFFA-304D-9B02-B45DF5B86D0A}"/>
              </a:ext>
            </a:extLst>
          </p:cNvPr>
          <p:cNvSpPr txBox="1"/>
          <p:nvPr/>
        </p:nvSpPr>
        <p:spPr>
          <a:xfrm>
            <a:off x="252389" y="5622339"/>
            <a:ext cx="5471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best algorithm is ½-competitive [Krengel and </a:t>
            </a:r>
            <a:r>
              <a:rPr lang="en-GB" sz="2400" dirty="0" err="1"/>
              <a:t>Sucheston</a:t>
            </a:r>
            <a:r>
              <a:rPr lang="en-GB" sz="2400" dirty="0"/>
              <a:t> (1978)]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F495CE0-1A0E-A1EE-6072-46247D295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92" t="15103" r="48604" b="48055"/>
          <a:stretch>
            <a:fillRect/>
          </a:stretch>
        </p:blipFill>
        <p:spPr>
          <a:xfrm>
            <a:off x="7130231" y="4425785"/>
            <a:ext cx="1474217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270E7-1D9E-FACA-2044-3136B9D37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F77F-8166-B15E-A3CD-AA1F2F90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Matroid Prophet Inequality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419E2-61B0-124E-AEBB-A9963B84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0D6B6C-5EF7-510B-9311-702B76592829}"/>
              </a:ext>
            </a:extLst>
          </p:cNvPr>
          <p:cNvGrpSpPr/>
          <p:nvPr/>
        </p:nvGrpSpPr>
        <p:grpSpPr>
          <a:xfrm>
            <a:off x="7092807" y="300223"/>
            <a:ext cx="1799673" cy="1328577"/>
            <a:chOff x="7087850" y="228215"/>
            <a:chExt cx="1799673" cy="132857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BE2F8B-E552-C463-11D0-2A8672880FA8}"/>
                </a:ext>
              </a:extLst>
            </p:cNvPr>
            <p:cNvSpPr/>
            <p:nvPr/>
          </p:nvSpPr>
          <p:spPr>
            <a:xfrm rot="1795216">
              <a:off x="7087850" y="272370"/>
              <a:ext cx="1799673" cy="127887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5A6099-998B-2ADF-8499-73F6C4662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99898" y="228215"/>
              <a:ext cx="1620573" cy="1328577"/>
            </a:xfrm>
            <a:prstGeom prst="rect">
              <a:avLst/>
            </a:prstGeom>
            <a:noFill/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F4C4485-04E2-67EF-5145-E75FAD89B957}"/>
              </a:ext>
            </a:extLst>
          </p:cNvPr>
          <p:cNvSpPr txBox="1"/>
          <p:nvPr/>
        </p:nvSpPr>
        <p:spPr>
          <a:xfrm>
            <a:off x="354795" y="1767925"/>
            <a:ext cx="8434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algorithm can pick multiple values </a:t>
            </a:r>
            <a:r>
              <a:rPr lang="en-GB" dirty="0"/>
              <a:t>—</a:t>
            </a:r>
            <a:r>
              <a:rPr lang="en-GB" sz="2400" dirty="0"/>
              <a:t> subject to a matroid constraint.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Matroid constraints are a rich family of combinatorial constraints.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373816-1946-3814-DC69-80346B6A4720}"/>
              </a:ext>
            </a:extLst>
          </p:cNvPr>
          <p:cNvSpPr txBox="1"/>
          <p:nvPr/>
        </p:nvSpPr>
        <p:spPr>
          <a:xfrm>
            <a:off x="899592" y="4057202"/>
            <a:ext cx="20162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vector linear independence</a:t>
            </a:r>
            <a:endParaRPr lang="en-IL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DF0D00-3C64-7DAE-1FC5-A2AE2ED2562D}"/>
              </a:ext>
            </a:extLst>
          </p:cNvPr>
          <p:cNvSpPr txBox="1"/>
          <p:nvPr/>
        </p:nvSpPr>
        <p:spPr>
          <a:xfrm>
            <a:off x="3131840" y="4057203"/>
            <a:ext cx="20162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cycle free edges in graph</a:t>
            </a:r>
            <a:endParaRPr lang="en-IL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E16F29-8D81-F998-F392-938092ACCAE3}"/>
              </a:ext>
            </a:extLst>
          </p:cNvPr>
          <p:cNvSpPr txBox="1"/>
          <p:nvPr/>
        </p:nvSpPr>
        <p:spPr>
          <a:xfrm>
            <a:off x="827584" y="5373216"/>
            <a:ext cx="382759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routing traffic to multiple terminals in a directed graph</a:t>
            </a:r>
            <a:endParaRPr lang="en-IL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81F00D-C48E-EB6E-FDBE-C087751401B4}"/>
              </a:ext>
            </a:extLst>
          </p:cNvPr>
          <p:cNvSpPr txBox="1"/>
          <p:nvPr/>
        </p:nvSpPr>
        <p:spPr>
          <a:xfrm>
            <a:off x="5364088" y="4057201"/>
            <a:ext cx="30243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limited no. of elements of each type</a:t>
            </a:r>
            <a:endParaRPr lang="en-IL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AED11F-33D7-4A9E-05A4-D860F7E546E2}"/>
              </a:ext>
            </a:extLst>
          </p:cNvPr>
          <p:cNvSpPr txBox="1"/>
          <p:nvPr/>
        </p:nvSpPr>
        <p:spPr>
          <a:xfrm>
            <a:off x="4871202" y="5351684"/>
            <a:ext cx="361074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right vertices of a bipartite graph admitting a matching</a:t>
            </a:r>
            <a:endParaRPr lang="en-IL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38ED77-D4CA-02C7-B6EE-F8C8A9020138}"/>
              </a:ext>
            </a:extLst>
          </p:cNvPr>
          <p:cNvSpPr txBox="1"/>
          <p:nvPr/>
        </p:nvSpPr>
        <p:spPr>
          <a:xfrm>
            <a:off x="900000" y="4057200"/>
            <a:ext cx="2016224" cy="830997"/>
          </a:xfrm>
          <a:prstGeom prst="rect">
            <a:avLst/>
          </a:prstGeom>
          <a:ln w="76200" cmpd="dbl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16224"/>
                      <a:gd name="connsiteY0" fmla="*/ 0 h 830997"/>
                      <a:gd name="connsiteX1" fmla="*/ 2016224 w 2016224"/>
                      <a:gd name="connsiteY1" fmla="*/ 0 h 830997"/>
                      <a:gd name="connsiteX2" fmla="*/ 2016224 w 2016224"/>
                      <a:gd name="connsiteY2" fmla="*/ 830997 h 830997"/>
                      <a:gd name="connsiteX3" fmla="*/ 0 w 2016224"/>
                      <a:gd name="connsiteY3" fmla="*/ 830997 h 830997"/>
                      <a:gd name="connsiteX4" fmla="*/ 0 w 2016224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830997" fill="none" extrusionOk="0">
                        <a:moveTo>
                          <a:pt x="0" y="0"/>
                        </a:moveTo>
                        <a:cubicBezTo>
                          <a:pt x="290504" y="-49533"/>
                          <a:pt x="1204287" y="-14809"/>
                          <a:pt x="2016224" y="0"/>
                        </a:cubicBezTo>
                        <a:cubicBezTo>
                          <a:pt x="1980836" y="192764"/>
                          <a:pt x="2013931" y="611841"/>
                          <a:pt x="2016224" y="830997"/>
                        </a:cubicBezTo>
                        <a:cubicBezTo>
                          <a:pt x="1447001" y="782766"/>
                          <a:pt x="915829" y="915452"/>
                          <a:pt x="0" y="830997"/>
                        </a:cubicBezTo>
                        <a:cubicBezTo>
                          <a:pt x="63154" y="451589"/>
                          <a:pt x="-14350" y="374090"/>
                          <a:pt x="0" y="0"/>
                        </a:cubicBezTo>
                        <a:close/>
                      </a:path>
                      <a:path w="2016224" h="830997" stroke="0" extrusionOk="0">
                        <a:moveTo>
                          <a:pt x="0" y="0"/>
                        </a:moveTo>
                        <a:cubicBezTo>
                          <a:pt x="378213" y="118645"/>
                          <a:pt x="1580029" y="116012"/>
                          <a:pt x="2016224" y="0"/>
                        </a:cubicBezTo>
                        <a:cubicBezTo>
                          <a:pt x="2018350" y="113011"/>
                          <a:pt x="2055714" y="601367"/>
                          <a:pt x="2016224" y="830997"/>
                        </a:cubicBezTo>
                        <a:cubicBezTo>
                          <a:pt x="1413187" y="965597"/>
                          <a:pt x="566626" y="673801"/>
                          <a:pt x="0" y="830997"/>
                        </a:cubicBezTo>
                        <a:cubicBezTo>
                          <a:pt x="-5118" y="699632"/>
                          <a:pt x="-25823" y="3903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vector linear independence</a:t>
            </a:r>
            <a:endParaRPr lang="en-IL" sz="2400" dirty="0"/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CB94EBDC-4057-C1A1-0F30-B7D4D46580D9}"/>
              </a:ext>
            </a:extLst>
          </p:cNvPr>
          <p:cNvSpPr/>
          <p:nvPr/>
        </p:nvSpPr>
        <p:spPr>
          <a:xfrm>
            <a:off x="4036677" y="3587125"/>
            <a:ext cx="4968144" cy="2098347"/>
          </a:xfrm>
          <a:prstGeom prst="cloudCallout">
            <a:avLst>
              <a:gd name="adj1" fmla="val -66735"/>
              <a:gd name="adj2" fmla="val -4703"/>
            </a:avLst>
          </a:prstGeom>
          <a:solidFill>
            <a:schemeClr val="bg1">
              <a:lumMod val="95000"/>
            </a:schemeClr>
          </a:solidFill>
          <a:ln w="60325" cmpd="dbl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For simplicity, we think on this case in the rest of the talk.</a:t>
            </a:r>
            <a:endParaRPr lang="en-IL" sz="2400" dirty="0">
              <a:solidFill>
                <a:schemeClr val="tx1"/>
              </a:solidFill>
            </a:endParaRPr>
          </a:p>
        </p:txBody>
      </p:sp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B8059F04-A205-04D1-0C8C-8E00CF88C3E8}"/>
              </a:ext>
            </a:extLst>
          </p:cNvPr>
          <p:cNvSpPr/>
          <p:nvPr/>
        </p:nvSpPr>
        <p:spPr>
          <a:xfrm>
            <a:off x="4036269" y="3587124"/>
            <a:ext cx="4968144" cy="2098347"/>
          </a:xfrm>
          <a:prstGeom prst="cloudCallout">
            <a:avLst>
              <a:gd name="adj1" fmla="val -66735"/>
              <a:gd name="adj2" fmla="val -4703"/>
            </a:avLst>
          </a:prstGeom>
          <a:solidFill>
            <a:schemeClr val="bg1">
              <a:lumMod val="95000"/>
            </a:schemeClr>
          </a:solidFill>
          <a:ln w="60325" cmpd="dbl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Everything we say applies also to general matroids.</a:t>
            </a:r>
            <a:endParaRPr lang="en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DF835-DCD4-A0E8-10C2-800AF65D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3863-F023-91D4-5FE9-012B9658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Matroid Prophet Inequality (cont.)</a:t>
            </a:r>
            <a:endParaRPr lang="en-I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BC844-ACDD-2382-B1C6-7E41A26E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26532A-1E5A-7C54-6FFC-619E7DD6B83E}"/>
              </a:ext>
            </a:extLst>
          </p:cNvPr>
          <p:cNvGrpSpPr/>
          <p:nvPr/>
        </p:nvGrpSpPr>
        <p:grpSpPr>
          <a:xfrm>
            <a:off x="755576" y="1340768"/>
            <a:ext cx="7560840" cy="2173431"/>
            <a:chOff x="755576" y="1340768"/>
            <a:chExt cx="7560840" cy="2173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D44C01-E72D-8ABC-4E70-5023DAD0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86007"/>
              <a:ext cx="1728192" cy="17281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861EED-F47D-B257-142E-D34FA34E5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779338"/>
              <a:ext cx="1728192" cy="17281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81C700-34DF-9E98-ABDA-EB90710B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779338"/>
              <a:ext cx="1728192" cy="17281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41C1B8-D141-E01F-2507-9FC419C72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851" y="1786007"/>
              <a:ext cx="1728192" cy="1728192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3CE2B1-EFD8-21D7-DAE5-CC11219E2E90}"/>
                </a:ext>
              </a:extLst>
            </p:cNvPr>
            <p:cNvSpPr/>
            <p:nvPr/>
          </p:nvSpPr>
          <p:spPr>
            <a:xfrm>
              <a:off x="7092280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70ADDC-9396-188F-EE3B-DD24651A9CF2}"/>
                </a:ext>
              </a:extLst>
            </p:cNvPr>
            <p:cNvSpPr/>
            <p:nvPr/>
          </p:nvSpPr>
          <p:spPr>
            <a:xfrm>
              <a:off x="7596336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37EB49-EA17-DDFF-F7D3-7586CA3B9321}"/>
                </a:ext>
              </a:extLst>
            </p:cNvPr>
            <p:cNvSpPr/>
            <p:nvPr/>
          </p:nvSpPr>
          <p:spPr>
            <a:xfrm>
              <a:off x="8100392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B08B6E-F460-5C5C-FE54-206D026DF66E}"/>
                </a:ext>
              </a:extLst>
            </p:cNvPr>
            <p:cNvSpPr txBox="1"/>
            <p:nvPr/>
          </p:nvSpPr>
          <p:spPr>
            <a:xfrm>
              <a:off x="1187624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1</a:t>
              </a:r>
              <a:endParaRPr lang="en-IL" sz="3600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7E8F32-544C-1D6B-0329-5E21E944E24C}"/>
                </a:ext>
              </a:extLst>
            </p:cNvPr>
            <p:cNvSpPr txBox="1"/>
            <p:nvPr/>
          </p:nvSpPr>
          <p:spPr>
            <a:xfrm>
              <a:off x="2699792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2</a:t>
              </a:r>
              <a:endParaRPr lang="en-IL" sz="3600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276986-E695-9660-F83D-358C4421C6B9}"/>
                </a:ext>
              </a:extLst>
            </p:cNvPr>
            <p:cNvSpPr txBox="1"/>
            <p:nvPr/>
          </p:nvSpPr>
          <p:spPr>
            <a:xfrm>
              <a:off x="4283968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3</a:t>
              </a:r>
              <a:endParaRPr lang="en-IL" sz="3600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0C4E04-3CA7-AFBD-BCBE-E07BB1CC85FC}"/>
                </a:ext>
              </a:extLst>
            </p:cNvPr>
            <p:cNvSpPr txBox="1"/>
            <p:nvPr/>
          </p:nvSpPr>
          <p:spPr>
            <a:xfrm>
              <a:off x="5796136" y="1355700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4</a:t>
              </a:r>
              <a:endParaRPr lang="en-IL" sz="3600" baseline="-25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7619FA-6827-FA15-98B8-AC2870DA55EE}"/>
              </a:ext>
            </a:extLst>
          </p:cNvPr>
          <p:cNvSpPr txBox="1"/>
          <p:nvPr/>
        </p:nvSpPr>
        <p:spPr>
          <a:xfrm>
            <a:off x="252390" y="4437112"/>
            <a:ext cx="862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Every random variable </a:t>
            </a:r>
            <a:r>
              <a:rPr lang="en-GB" sz="2400" i="1" dirty="0"/>
              <a:t>X</a:t>
            </a:r>
            <a:r>
              <a:rPr lang="en-GB" sz="2400" i="1" baseline="-25000" dirty="0"/>
              <a:t>i</a:t>
            </a:r>
            <a:r>
              <a:rPr lang="en-GB" sz="2400" dirty="0"/>
              <a:t> has a vector </a:t>
            </a:r>
            <a:r>
              <a:rPr lang="en-GB" sz="2400" i="1" dirty="0" err="1"/>
              <a:t>u</a:t>
            </a:r>
            <a:r>
              <a:rPr lang="en-GB" sz="2400" i="1" baseline="-25000" dirty="0" err="1"/>
              <a:t>i</a:t>
            </a:r>
            <a:r>
              <a:rPr lang="en-GB" sz="240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09165E-27E9-03E0-B1E5-10CED4C4E7FA}"/>
              </a:ext>
            </a:extLst>
          </p:cNvPr>
          <p:cNvSpPr txBox="1"/>
          <p:nvPr/>
        </p:nvSpPr>
        <p:spPr>
          <a:xfrm>
            <a:off x="1399021" y="3573016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1</a:t>
            </a:r>
            <a:endParaRPr lang="en-IL" sz="36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1449F5-B046-4F6B-70AD-60D1108E4ABB}"/>
              </a:ext>
            </a:extLst>
          </p:cNvPr>
          <p:cNvSpPr txBox="1"/>
          <p:nvPr/>
        </p:nvSpPr>
        <p:spPr>
          <a:xfrm>
            <a:off x="2863093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2</a:t>
            </a:r>
            <a:endParaRPr lang="en-IL" sz="36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64D948-C0E3-3684-F74B-43D06B538E0A}"/>
              </a:ext>
            </a:extLst>
          </p:cNvPr>
          <p:cNvSpPr txBox="1"/>
          <p:nvPr/>
        </p:nvSpPr>
        <p:spPr>
          <a:xfrm>
            <a:off x="4447269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3</a:t>
            </a:r>
            <a:endParaRPr lang="en-IL" sz="36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1FB60-3B40-6DEA-A86D-033CCF30B59E}"/>
              </a:ext>
            </a:extLst>
          </p:cNvPr>
          <p:cNvSpPr txBox="1"/>
          <p:nvPr/>
        </p:nvSpPr>
        <p:spPr>
          <a:xfrm>
            <a:off x="5943727" y="3587948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4</a:t>
            </a:r>
            <a:endParaRPr lang="en-IL" sz="3600" baseline="-25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D5C1BF-58FA-A82C-2FAD-8EA12FCE1CEF}"/>
              </a:ext>
            </a:extLst>
          </p:cNvPr>
          <p:cNvGrpSpPr/>
          <p:nvPr/>
        </p:nvGrpSpPr>
        <p:grpSpPr>
          <a:xfrm>
            <a:off x="7092807" y="300223"/>
            <a:ext cx="1799673" cy="1328577"/>
            <a:chOff x="7087850" y="228215"/>
            <a:chExt cx="1799673" cy="13285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9A8B207-E922-5016-A969-06F08785A3CB}"/>
                </a:ext>
              </a:extLst>
            </p:cNvPr>
            <p:cNvSpPr/>
            <p:nvPr/>
          </p:nvSpPr>
          <p:spPr>
            <a:xfrm rot="1795216">
              <a:off x="7087850" y="272370"/>
              <a:ext cx="1799673" cy="127887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40E94E7-238E-A9E7-2000-014275147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99898" y="228215"/>
              <a:ext cx="1620573" cy="1328577"/>
            </a:xfrm>
            <a:prstGeom prst="rect">
              <a:avLst/>
            </a:prstGeom>
            <a:noFill/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2FB15E2-86E1-1E95-3A36-1235183CBA71}"/>
              </a:ext>
            </a:extLst>
          </p:cNvPr>
          <p:cNvGrpSpPr/>
          <p:nvPr/>
        </p:nvGrpSpPr>
        <p:grpSpPr>
          <a:xfrm>
            <a:off x="1690342" y="1331596"/>
            <a:ext cx="5129999" cy="648834"/>
            <a:chOff x="1690342" y="1331596"/>
            <a:chExt cx="5129999" cy="64883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E70F12-D13E-66EA-B315-412E6B6048A7}"/>
                </a:ext>
              </a:extLst>
            </p:cNvPr>
            <p:cNvSpPr txBox="1"/>
            <p:nvPr/>
          </p:nvSpPr>
          <p:spPr>
            <a:xfrm>
              <a:off x="1690342" y="1334099"/>
              <a:ext cx="5774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u</a:t>
              </a:r>
              <a:r>
                <a:rPr lang="en-GB" sz="3600" baseline="-25000" dirty="0"/>
                <a:t>1</a:t>
              </a:r>
              <a:endParaRPr lang="en-IL" sz="3600" baseline="-25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62E9B2-D97E-4649-6F57-E64650A5D860}"/>
                </a:ext>
              </a:extLst>
            </p:cNvPr>
            <p:cNvSpPr txBox="1"/>
            <p:nvPr/>
          </p:nvSpPr>
          <p:spPr>
            <a:xfrm>
              <a:off x="3203848" y="1331596"/>
              <a:ext cx="5774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u</a:t>
              </a:r>
              <a:r>
                <a:rPr lang="en-GB" sz="3600" baseline="-25000" dirty="0"/>
                <a:t>2</a:t>
              </a:r>
              <a:endParaRPr lang="en-IL" sz="3600" baseline="-25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9826A6-AE22-0679-C9C9-458B7341F8A5}"/>
                </a:ext>
              </a:extLst>
            </p:cNvPr>
            <p:cNvSpPr txBox="1"/>
            <p:nvPr/>
          </p:nvSpPr>
          <p:spPr>
            <a:xfrm>
              <a:off x="4729433" y="1334099"/>
              <a:ext cx="5774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u</a:t>
              </a:r>
              <a:r>
                <a:rPr lang="en-GB" sz="3600" baseline="-25000" dirty="0"/>
                <a:t>3</a:t>
              </a:r>
              <a:endParaRPr lang="en-IL" sz="3600" baseline="-25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59EDF6-A960-F180-2F55-5A0BAC07795F}"/>
                </a:ext>
              </a:extLst>
            </p:cNvPr>
            <p:cNvSpPr txBox="1"/>
            <p:nvPr/>
          </p:nvSpPr>
          <p:spPr>
            <a:xfrm>
              <a:off x="6242939" y="1331596"/>
              <a:ext cx="5774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u</a:t>
              </a:r>
              <a:r>
                <a:rPr lang="en-GB" sz="3600" baseline="-25000" dirty="0"/>
                <a:t>4</a:t>
              </a:r>
              <a:endParaRPr lang="en-IL" sz="3600" baseline="-250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BA0A7A3-BD4F-5C5C-7941-E43FF5D82AAC}"/>
              </a:ext>
            </a:extLst>
          </p:cNvPr>
          <p:cNvSpPr txBox="1"/>
          <p:nvPr/>
        </p:nvSpPr>
        <p:spPr>
          <a:xfrm>
            <a:off x="260458" y="4941168"/>
            <a:ext cx="8623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 other words, upon revelation of a value </a:t>
            </a:r>
            <a:r>
              <a:rPr lang="en-GB" sz="2400" i="1" dirty="0"/>
              <a:t>v</a:t>
            </a:r>
            <a:r>
              <a:rPr lang="en-GB" sz="2400" i="1" baseline="-25000" dirty="0"/>
              <a:t>i</a:t>
            </a:r>
            <a:r>
              <a:rPr lang="en-GB" sz="2400" i="1" dirty="0"/>
              <a:t>,</a:t>
            </a:r>
            <a:r>
              <a:rPr lang="en-GB" sz="2400" dirty="0"/>
              <a:t> the algorithm can select it only if </a:t>
            </a:r>
            <a:r>
              <a:rPr lang="en-GB" sz="2400" i="1" dirty="0" err="1"/>
              <a:t>u</a:t>
            </a:r>
            <a:r>
              <a:rPr lang="en-GB" sz="2400" i="1" baseline="-25000" dirty="0" err="1"/>
              <a:t>i</a:t>
            </a:r>
            <a:r>
              <a:rPr lang="en-GB" sz="2400" dirty="0"/>
              <a:t> is not spanned by the vectors of previously selected values.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E9A4F9-F6F8-1385-E655-7C84FDA5D069}"/>
              </a:ext>
            </a:extLst>
          </p:cNvPr>
          <p:cNvSpPr txBox="1"/>
          <p:nvPr/>
        </p:nvSpPr>
        <p:spPr>
          <a:xfrm>
            <a:off x="269396" y="4941168"/>
            <a:ext cx="862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algorithm can select a set of values (e.g., {</a:t>
            </a:r>
            <a:r>
              <a:rPr lang="en-GB" sz="2400" i="1" dirty="0"/>
              <a:t>v</a:t>
            </a:r>
            <a:r>
              <a:rPr lang="en-GB" sz="2400" baseline="-25000" dirty="0"/>
              <a:t>1</a:t>
            </a:r>
            <a:r>
              <a:rPr lang="en-GB" sz="2400" dirty="0"/>
              <a:t>, </a:t>
            </a:r>
            <a:r>
              <a:rPr lang="en-GB" sz="2400" i="1" dirty="0"/>
              <a:t>v</a:t>
            </a:r>
            <a:r>
              <a:rPr lang="en-GB" sz="2400" baseline="-25000" dirty="0"/>
              <a:t>2</a:t>
            </a:r>
            <a:r>
              <a:rPr lang="en-GB" sz="2400" dirty="0"/>
              <a:t>, </a:t>
            </a:r>
            <a:r>
              <a:rPr lang="en-GB" sz="2400" i="1" dirty="0"/>
              <a:t>v</a:t>
            </a:r>
            <a:r>
              <a:rPr lang="en-GB" sz="2400" i="1" baseline="-25000" dirty="0"/>
              <a:t>4</a:t>
            </a:r>
            <a:r>
              <a:rPr lang="en-GB" sz="2400" dirty="0"/>
              <a:t>}) only if the corresponding vectors ({</a:t>
            </a:r>
            <a:r>
              <a:rPr lang="en-GB" sz="2400" i="1" dirty="0"/>
              <a:t>u</a:t>
            </a:r>
            <a:r>
              <a:rPr lang="en-GB" sz="2400" baseline="-25000" dirty="0"/>
              <a:t>1</a:t>
            </a:r>
            <a:r>
              <a:rPr lang="en-GB" sz="2400" dirty="0"/>
              <a:t>, </a:t>
            </a:r>
            <a:r>
              <a:rPr lang="en-GB" sz="2400" i="1" dirty="0"/>
              <a:t>u</a:t>
            </a:r>
            <a:r>
              <a:rPr lang="en-GB" sz="2400" baseline="-25000" dirty="0"/>
              <a:t>2</a:t>
            </a:r>
            <a:r>
              <a:rPr lang="en-GB" sz="2400" dirty="0"/>
              <a:t>, </a:t>
            </a:r>
            <a:r>
              <a:rPr lang="en-GB" sz="2400" i="1" dirty="0"/>
              <a:t>u</a:t>
            </a:r>
            <a:r>
              <a:rPr lang="en-GB" sz="2400" i="1" baseline="-25000" dirty="0"/>
              <a:t>4</a:t>
            </a:r>
            <a:r>
              <a:rPr lang="en-GB" sz="2400" dirty="0"/>
              <a:t>}) are linearly independent.</a:t>
            </a:r>
          </a:p>
        </p:txBody>
      </p:sp>
    </p:spTree>
    <p:extLst>
      <p:ext uri="{BB962C8B-B14F-4D97-AF65-F5344CB8AC3E}">
        <p14:creationId xmlns:p14="http://schemas.microsoft.com/office/powerpoint/2010/main" val="24527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B5E3-19BC-E7C1-7506-CBB9CDAD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Samples</a:t>
            </a:r>
            <a:endParaRPr lang="en-IL" dirty="0"/>
          </a:p>
        </p:txBody>
      </p:sp>
      <p:pic>
        <p:nvPicPr>
          <p:cNvPr id="6" name="Content Placeholder 5" descr="A pair of red dice&#10;&#10;AI-generated content may be incorrect.">
            <a:extLst>
              <a:ext uri="{FF2B5EF4-FFF2-40B4-BE49-F238E27FC236}">
                <a16:creationId xmlns:a16="http://schemas.microsoft.com/office/drawing/2014/main" id="{87A97218-2C36-869C-80CC-06D1C888A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99392"/>
            <a:ext cx="1728192" cy="17281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AB9D1-5B18-A138-A60D-8915CC4B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D61B8-EBB4-E205-5E27-8546B77D2986}"/>
              </a:ext>
            </a:extLst>
          </p:cNvPr>
          <p:cNvSpPr txBox="1"/>
          <p:nvPr/>
        </p:nvSpPr>
        <p:spPr>
          <a:xfrm>
            <a:off x="611560" y="166189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optimal algorithm for the Matroid Prophet Inequality is     2-competitive. [</a:t>
            </a:r>
            <a:r>
              <a:rPr lang="de-DE" sz="2400" dirty="0"/>
              <a:t>Kleinberg and Weinberg (2012)</a:t>
            </a:r>
            <a:r>
              <a:rPr lang="en-GB" sz="2400" dirty="0"/>
              <a:t>]</a:t>
            </a:r>
            <a:endParaRPr lang="en-I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AE9504-7B69-DAF1-F0D4-79FF38BA8D62}"/>
              </a:ext>
            </a:extLst>
          </p:cNvPr>
          <p:cNvSpPr txBox="1"/>
          <p:nvPr/>
        </p:nvSpPr>
        <p:spPr>
          <a:xfrm>
            <a:off x="611560" y="252599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Fu, Lu, Gavin Tang, Wu, Wu, and Zhang (2024) asked the following question:</a:t>
            </a:r>
            <a:endParaRPr lang="en-IL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C6433-F15B-80C4-EBD1-F7053D3652AE}"/>
              </a:ext>
            </a:extLst>
          </p:cNvPr>
          <p:cNvSpPr txBox="1"/>
          <p:nvPr/>
        </p:nvSpPr>
        <p:spPr>
          <a:xfrm>
            <a:off x="1979712" y="3390091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“What happens if the distributions are unknown, but we can sample from them?”</a:t>
            </a:r>
            <a:endParaRPr lang="en-IL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5BB4DC-3FE4-8068-C57A-17C63B1F5701}"/>
              </a:ext>
            </a:extLst>
          </p:cNvPr>
          <p:cNvSpPr txBox="1"/>
          <p:nvPr/>
        </p:nvSpPr>
        <p:spPr>
          <a:xfrm>
            <a:off x="683568" y="4869160"/>
            <a:ext cx="36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u="sng" dirty="0"/>
              <a:t>They Obtained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/>
              <a:t>4-competitive algorithm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/>
              <a:t>using </a:t>
            </a:r>
            <a:r>
              <a:rPr lang="de-DE" sz="2400" i="1" dirty="0"/>
              <a:t>O</a:t>
            </a:r>
            <a:r>
              <a:rPr lang="de-DE" sz="2400" dirty="0"/>
              <a:t>(log</a:t>
            </a:r>
            <a:r>
              <a:rPr lang="de-DE" sz="2400" baseline="30000" dirty="0"/>
              <a:t>4</a:t>
            </a:r>
            <a:r>
              <a:rPr lang="de-DE" sz="2400" dirty="0"/>
              <a:t> </a:t>
            </a:r>
            <a:r>
              <a:rPr lang="de-DE" sz="2400" i="1" dirty="0"/>
              <a:t>n</a:t>
            </a:r>
            <a:r>
              <a:rPr lang="de-DE" sz="2400" dirty="0"/>
              <a:t>) samples</a:t>
            </a:r>
            <a:endParaRPr lang="en-IL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33ECC-1B53-616E-F8ED-F17D908AA909}"/>
              </a:ext>
            </a:extLst>
          </p:cNvPr>
          <p:cNvSpPr txBox="1"/>
          <p:nvPr/>
        </p:nvSpPr>
        <p:spPr>
          <a:xfrm>
            <a:off x="5148064" y="486916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u="sng" dirty="0"/>
              <a:t>Our Result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/>
              <a:t>4-competitive algorithm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/>
              <a:t>using </a:t>
            </a:r>
            <a:r>
              <a:rPr lang="de-DE" sz="2400" i="1" dirty="0"/>
              <a:t>O</a:t>
            </a:r>
            <a:r>
              <a:rPr lang="de-DE" sz="2400" dirty="0"/>
              <a:t>(log </a:t>
            </a:r>
            <a:r>
              <a:rPr lang="de-DE" sz="2400" i="1" dirty="0"/>
              <a:t>n </a:t>
            </a:r>
            <a:r>
              <a:rPr lang="de-DE" sz="2400" dirty="0"/>
              <a:t>log log</a:t>
            </a:r>
            <a:r>
              <a:rPr lang="de-DE" sz="2400" baseline="30000" dirty="0"/>
              <a:t>2</a:t>
            </a:r>
            <a:r>
              <a:rPr lang="de-DE" sz="2400" dirty="0"/>
              <a:t> </a:t>
            </a:r>
            <a:r>
              <a:rPr lang="de-DE" sz="2400" i="1" dirty="0"/>
              <a:t>n</a:t>
            </a:r>
            <a:r>
              <a:rPr lang="de-DE" sz="2400" dirty="0"/>
              <a:t>) samples</a:t>
            </a:r>
            <a:endParaRPr lang="en-IL" sz="2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32ED4B-0D8F-DCD3-965A-736238905556}"/>
              </a:ext>
            </a:extLst>
          </p:cNvPr>
          <p:cNvCxnSpPr/>
          <p:nvPr/>
        </p:nvCxnSpPr>
        <p:spPr>
          <a:xfrm>
            <a:off x="4644008" y="4869160"/>
            <a:ext cx="0" cy="148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153AE6CA-E456-2FB1-CF55-7800535A4C53}"/>
              </a:ext>
            </a:extLst>
          </p:cNvPr>
          <p:cNvSpPr/>
          <p:nvPr/>
        </p:nvSpPr>
        <p:spPr>
          <a:xfrm>
            <a:off x="1187625" y="1628800"/>
            <a:ext cx="7487500" cy="3456383"/>
          </a:xfrm>
          <a:prstGeom prst="cloudCallout">
            <a:avLst>
              <a:gd name="adj1" fmla="val 25989"/>
              <a:gd name="adj2" fmla="val 6674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To be more accurate, the guarantee is</a:t>
            </a:r>
          </a:p>
          <a:p>
            <a:endParaRPr lang="en-US" sz="2400" dirty="0"/>
          </a:p>
          <a:p>
            <a:pPr algn="ctr"/>
            <a:r>
              <a:rPr lang="en-US" sz="2400" i="1" dirty="0"/>
              <a:t>O</a:t>
            </a:r>
            <a:r>
              <a:rPr lang="en-US" sz="2400" dirty="0"/>
              <a:t>(log </a:t>
            </a:r>
            <a:r>
              <a:rPr lang="en-US" sz="2400" i="1" dirty="0"/>
              <a:t>k</a:t>
            </a:r>
            <a:r>
              <a:rPr lang="en-US" sz="2400" dirty="0"/>
              <a:t> log log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 + log </a:t>
            </a:r>
            <a:r>
              <a:rPr lang="en-US" sz="2400" i="1" dirty="0"/>
              <a:t>n</a:t>
            </a:r>
            <a:r>
              <a:rPr lang="en-US" sz="2400" dirty="0"/>
              <a:t>) ,</a:t>
            </a:r>
          </a:p>
          <a:p>
            <a:pPr algn="ctr"/>
            <a:endParaRPr lang="en-US" sz="2400" dirty="0"/>
          </a:p>
          <a:p>
            <a:r>
              <a:rPr lang="en-US" sz="2400" dirty="0"/>
              <a:t>where </a:t>
            </a:r>
            <a:r>
              <a:rPr lang="en-US" sz="2400" i="1" dirty="0"/>
              <a:t>k &lt; n</a:t>
            </a:r>
            <a:r>
              <a:rPr lang="en-US" sz="2400" dirty="0"/>
              <a:t> is the maximum size of a feasible set.</a:t>
            </a:r>
            <a:endParaRPr lang="en-IL" sz="2400" i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4B33E9-D485-96AF-188D-AE0FCEC823B3}"/>
              </a:ext>
            </a:extLst>
          </p:cNvPr>
          <p:cNvSpPr/>
          <p:nvPr/>
        </p:nvSpPr>
        <p:spPr>
          <a:xfrm>
            <a:off x="611560" y="1661899"/>
            <a:ext cx="8075240" cy="32072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i="1" dirty="0">
                <a:solidFill>
                  <a:srgbClr val="C00000"/>
                </a:solidFill>
              </a:rPr>
              <a:t>Let’s get behind the scene…</a:t>
            </a:r>
            <a:endParaRPr lang="en-IL" sz="8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6" grpId="0" animBg="1"/>
      <p:bldP spid="16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86C9-2869-C823-4F23-E4DA6D42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Online Contention Resolution Schemes (OCRSs)</a:t>
            </a:r>
            <a:endParaRPr lang="en-IL" sz="2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7F11-8F57-E752-2FD0-55F04221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92514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Important tool implying results for                         many stochastic optimization problems. Suggested by us in a 2016 work.</a:t>
            </a:r>
          </a:p>
          <a:p>
            <a:endParaRPr lang="en-US" sz="2800" dirty="0"/>
          </a:p>
          <a:p>
            <a:r>
              <a:rPr lang="en-US" sz="2800" dirty="0"/>
              <a:t>Similar to prophet inequality, but: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 values for random variables.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Each random variable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 (called element in this context) is independently active with probability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An element can be selected only when it is active.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i="1" dirty="0"/>
              <a:t>`s </a:t>
            </a:r>
            <a:r>
              <a:rPr lang="en-US" sz="2400" dirty="0"/>
              <a:t>form a feasible fractional 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F7EF9-22E2-65C7-B409-E86E71A9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ED2BE-BAA8-9C20-C94E-BB1BADCF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1974" y="136525"/>
            <a:ext cx="1281113" cy="1281113"/>
          </a:xfrm>
          <a:prstGeom prst="rect">
            <a:avLst/>
          </a:prstGeom>
          <a:noFill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EF42525-4667-D222-E8FF-141FECDE7B34}"/>
              </a:ext>
            </a:extLst>
          </p:cNvPr>
          <p:cNvGrpSpPr/>
          <p:nvPr/>
        </p:nvGrpSpPr>
        <p:grpSpPr>
          <a:xfrm>
            <a:off x="6899920" y="1407722"/>
            <a:ext cx="2065676" cy="1728192"/>
            <a:chOff x="6899920" y="1407722"/>
            <a:chExt cx="2065676" cy="1728192"/>
          </a:xfrm>
        </p:grpSpPr>
        <p:pic>
          <p:nvPicPr>
            <p:cNvPr id="9" name="Picture 8" descr="A cartoon hammer with arms and legs&#10;&#10;AI-generated content may be incorrect.">
              <a:extLst>
                <a:ext uri="{FF2B5EF4-FFF2-40B4-BE49-F238E27FC236}">
                  <a16:creationId xmlns:a16="http://schemas.microsoft.com/office/drawing/2014/main" id="{D7682F62-F969-E269-87E7-2C68F732A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0" t="21703" r="23100" b="14772"/>
            <a:stretch>
              <a:fillRect/>
            </a:stretch>
          </p:blipFill>
          <p:spPr>
            <a:xfrm>
              <a:off x="6899920" y="1539521"/>
              <a:ext cx="720080" cy="1021051"/>
            </a:xfrm>
            <a:prstGeom prst="rect">
              <a:avLst/>
            </a:prstGeom>
          </p:spPr>
        </p:pic>
        <p:pic>
          <p:nvPicPr>
            <p:cNvPr id="10" name="Content Placeholder 5" descr="A pair of red dice&#10;&#10;AI-generated content may be incorrect.">
              <a:extLst>
                <a:ext uri="{FF2B5EF4-FFF2-40B4-BE49-F238E27FC236}">
                  <a16:creationId xmlns:a16="http://schemas.microsoft.com/office/drawing/2014/main" id="{A3D86505-7296-E305-7C08-27551E426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404" y="1407722"/>
              <a:ext cx="1728192" cy="172819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55D911-8886-7740-1469-DDFF3083D054}"/>
              </a:ext>
            </a:extLst>
          </p:cNvPr>
          <p:cNvGrpSpPr/>
          <p:nvPr/>
        </p:nvGrpSpPr>
        <p:grpSpPr>
          <a:xfrm>
            <a:off x="7237404" y="3283046"/>
            <a:ext cx="1728192" cy="2282411"/>
            <a:chOff x="7237404" y="3283046"/>
            <a:chExt cx="1728192" cy="22824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73FF31-AD0E-4208-95DB-3DE35326343B}"/>
                </a:ext>
              </a:extLst>
            </p:cNvPr>
            <p:cNvGrpSpPr/>
            <p:nvPr/>
          </p:nvGrpSpPr>
          <p:grpSpPr>
            <a:xfrm>
              <a:off x="7237404" y="3283046"/>
              <a:ext cx="1728192" cy="2282411"/>
              <a:chOff x="7237404" y="3283046"/>
              <a:chExt cx="1728192" cy="228241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AD31548-C8ED-AFEA-80B1-E0E72FE76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7404" y="3837265"/>
                <a:ext cx="1728192" cy="172819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F82B5C-8FCF-F9E3-190A-65A4F8B9AF78}"/>
                  </a:ext>
                </a:extLst>
              </p:cNvPr>
              <p:cNvSpPr txBox="1"/>
              <p:nvPr/>
            </p:nvSpPr>
            <p:spPr>
              <a:xfrm>
                <a:off x="7926566" y="3283046"/>
                <a:ext cx="3898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i="1" dirty="0"/>
                  <a:t>v</a:t>
                </a:r>
                <a:endParaRPr lang="en-IL" sz="3600" baseline="-25000" dirty="0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CFD18D-07BF-820D-3464-C752824274DF}"/>
                </a:ext>
              </a:extLst>
            </p:cNvPr>
            <p:cNvCxnSpPr>
              <a:cxnSpLocks/>
            </p:cNvCxnSpPr>
            <p:nvPr/>
          </p:nvCxnSpPr>
          <p:spPr>
            <a:xfrm>
              <a:off x="7908264" y="3469329"/>
              <a:ext cx="444266" cy="4451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72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94FCA-F091-75E1-C5E9-676355A61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A8F8-EEFB-A11E-2CB7-E4F8451E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Online Contention Resolution Schemes (OCRSs)</a:t>
            </a:r>
            <a:endParaRPr lang="en-IL" sz="2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81119-5032-366C-5618-7912C05B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9831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Important tool implying results for                         many stochastic optimization problems. Suggested by us in a 2016 work.</a:t>
            </a:r>
          </a:p>
          <a:p>
            <a:endParaRPr lang="en-US" sz="2800" dirty="0"/>
          </a:p>
          <a:p>
            <a:r>
              <a:rPr lang="en-US" sz="2800" dirty="0"/>
              <a:t>Similar to prophet inequality, but: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goal is to select each element with good probability</a:t>
            </a:r>
            <a:r>
              <a:rPr lang="en-US" sz="2400" i="1" dirty="0"/>
              <a:t> </a:t>
            </a:r>
            <a:r>
              <a:rPr lang="en-US" sz="2400" u="sng" dirty="0"/>
              <a:t>conditioned</a:t>
            </a:r>
            <a:r>
              <a:rPr lang="en-US" sz="2400" dirty="0"/>
              <a:t> on it being active.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Formally, we say that the OCRS is                </a:t>
            </a:r>
            <a:r>
              <a:rPr lang="en-US" sz="2400" i="1" dirty="0"/>
              <a:t>c</a:t>
            </a:r>
            <a:r>
              <a:rPr lang="en-US" sz="2400" dirty="0"/>
              <a:t>-selectable if</a:t>
            </a:r>
            <a:endParaRPr lang="en-IL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lvl="1" indent="258763">
              <a:buNone/>
            </a:pPr>
            <a:r>
              <a:rPr lang="en-US" sz="2400" dirty="0"/>
              <a:t>and we want </a:t>
            </a:r>
            <a:r>
              <a:rPr lang="en-US" sz="2400" i="1" dirty="0"/>
              <a:t>c</a:t>
            </a:r>
            <a:r>
              <a:rPr lang="en-US" sz="2400" dirty="0"/>
              <a:t> to be large.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680AD-59C2-1089-F29E-424B72DC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E53DE-FEF8-FAC4-15CB-E0E99152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1974" y="136525"/>
            <a:ext cx="1281113" cy="1281113"/>
          </a:xfrm>
          <a:prstGeom prst="rect">
            <a:avLst/>
          </a:prstGeom>
          <a:noFill/>
        </p:spPr>
      </p:pic>
      <p:pic>
        <p:nvPicPr>
          <p:cNvPr id="9" name="Picture 8" descr="A cartoon hammer with arms and legs&#10;&#10;AI-generated content may be incorrect.">
            <a:extLst>
              <a:ext uri="{FF2B5EF4-FFF2-40B4-BE49-F238E27FC236}">
                <a16:creationId xmlns:a16="http://schemas.microsoft.com/office/drawing/2014/main" id="{D65AEF12-27B4-36C8-0861-20BE3AAAA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0" t="21703" r="23100" b="14772"/>
          <a:stretch>
            <a:fillRect/>
          </a:stretch>
        </p:blipFill>
        <p:spPr>
          <a:xfrm>
            <a:off x="6899920" y="1539521"/>
            <a:ext cx="720080" cy="1021051"/>
          </a:xfrm>
          <a:prstGeom prst="rect">
            <a:avLst/>
          </a:prstGeom>
        </p:spPr>
      </p:pic>
      <p:pic>
        <p:nvPicPr>
          <p:cNvPr id="10" name="Content Placeholder 5" descr="A pair of red dice&#10;&#10;AI-generated content may be incorrect.">
            <a:extLst>
              <a:ext uri="{FF2B5EF4-FFF2-40B4-BE49-F238E27FC236}">
                <a16:creationId xmlns:a16="http://schemas.microsoft.com/office/drawing/2014/main" id="{BBE31B74-4BCD-802F-C17D-A1F6BBB1A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04" y="1407722"/>
            <a:ext cx="1728192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884B9B-B15E-199D-73FC-6872FFC55331}"/>
                  </a:ext>
                </a:extLst>
              </p:cNvPr>
              <p:cNvSpPr txBox="1"/>
              <p:nvPr/>
            </p:nvSpPr>
            <p:spPr>
              <a:xfrm>
                <a:off x="2267744" y="5579948"/>
                <a:ext cx="47246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selected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active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884B9B-B15E-199D-73FC-6872FFC55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579948"/>
                <a:ext cx="4724640" cy="369332"/>
              </a:xfrm>
              <a:prstGeom prst="rect">
                <a:avLst/>
              </a:prstGeom>
              <a:blipFill>
                <a:blip r:embed="rId5"/>
                <a:stretch>
                  <a:fillRect l="-645" b="-344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4FEE5C5-8CFF-5B20-CE31-7A5E498BB3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04" y="3837265"/>
            <a:ext cx="1728192" cy="1728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91AFB1-513D-636A-6735-69E8F394215C}"/>
              </a:ext>
            </a:extLst>
          </p:cNvPr>
          <p:cNvSpPr txBox="1"/>
          <p:nvPr/>
        </p:nvSpPr>
        <p:spPr>
          <a:xfrm>
            <a:off x="7926566" y="328304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endParaRPr lang="en-IL" sz="3600" baseline="-25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541DE-2B75-51FB-B496-DEA7E27A53A5}"/>
              </a:ext>
            </a:extLst>
          </p:cNvPr>
          <p:cNvCxnSpPr>
            <a:cxnSpLocks/>
          </p:cNvCxnSpPr>
          <p:nvPr/>
        </p:nvCxnSpPr>
        <p:spPr>
          <a:xfrm>
            <a:off x="7908264" y="3469329"/>
            <a:ext cx="444266" cy="4451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33852</TotalTime>
  <Words>1204</Words>
  <Application>Microsoft Office PowerPoint</Application>
  <PresentationFormat>On-screen Show (4:3)</PresentationFormat>
  <Paragraphs>222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Symbol</vt:lpstr>
      <vt:lpstr>Wingdings</vt:lpstr>
      <vt:lpstr>Office Theme</vt:lpstr>
      <vt:lpstr>Nearly Tight Sample Complexity for Matroid Online Contention</vt:lpstr>
      <vt:lpstr>Prophet Inequality</vt:lpstr>
      <vt:lpstr>Prophet Inequality</vt:lpstr>
      <vt:lpstr>Prophet Inequality</vt:lpstr>
      <vt:lpstr>Matroid Prophet Inequality</vt:lpstr>
      <vt:lpstr>Matroid Prophet Inequality (cont.)</vt:lpstr>
      <vt:lpstr>Samples</vt:lpstr>
      <vt:lpstr>Online Contention Resolution Schemes (OCRSs)</vt:lpstr>
      <vt:lpstr>Online Contention Resolution Schemes (OCRSs)</vt:lpstr>
      <vt:lpstr>Results for Matroid OCRSs</vt:lpstr>
      <vt:lpstr>Matroid OCRS for Known pi</vt:lpstr>
      <vt:lpstr>Matroid OCRS for Known pi (cont.)</vt:lpstr>
      <vt:lpstr>Matroid OCRS via Samples</vt:lpstr>
      <vt:lpstr>Solution</vt:lpstr>
      <vt:lpstr>Why Does It Work?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the Extension Deterministic Algorithm for Non-monotone Submodular Maximization</dc:title>
  <dc:creator>Feldman Moran</dc:creator>
  <cp:lastModifiedBy>מורן פלדמן</cp:lastModifiedBy>
  <cp:revision>1926</cp:revision>
  <dcterms:created xsi:type="dcterms:W3CDTF">2009-11-07T08:14:49Z</dcterms:created>
  <dcterms:modified xsi:type="dcterms:W3CDTF">2025-11-05T11:56:54Z</dcterms:modified>
</cp:coreProperties>
</file>